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notesSlides/notesSlide13.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18.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4"/>
  </p:notesMasterIdLst>
  <p:sldIdLst>
    <p:sldId id="591" r:id="rId3"/>
    <p:sldId id="262" r:id="rId4"/>
    <p:sldId id="588" r:id="rId5"/>
    <p:sldId id="597" r:id="rId6"/>
    <p:sldId id="590" r:id="rId7"/>
    <p:sldId id="587" r:id="rId8"/>
    <p:sldId id="322" r:id="rId9"/>
    <p:sldId id="320" r:id="rId10"/>
    <p:sldId id="604" r:id="rId11"/>
    <p:sldId id="321" r:id="rId12"/>
    <p:sldId id="598" r:id="rId13"/>
    <p:sldId id="593" r:id="rId14"/>
    <p:sldId id="600" r:id="rId15"/>
    <p:sldId id="592" r:id="rId16"/>
    <p:sldId id="599" r:id="rId17"/>
    <p:sldId id="594" r:id="rId18"/>
    <p:sldId id="601" r:id="rId19"/>
    <p:sldId id="595" r:id="rId20"/>
    <p:sldId id="596" r:id="rId21"/>
    <p:sldId id="602" r:id="rId22"/>
    <p:sldId id="260" r:id="rId23"/>
  </p:sldIdLst>
  <p:sldSz cx="12192000" cy="6858000"/>
  <p:notesSz cx="6794500" cy="9931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594"/>
    <a:srgbClr val="F2F5FA"/>
    <a:srgbClr val="2478CC"/>
    <a:srgbClr val="3D7D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106" d="100"/>
          <a:sy n="106" d="100"/>
        </p:scale>
        <p:origin x="732" y="96"/>
      </p:cViewPr>
      <p:guideLst/>
    </p:cSldViewPr>
  </p:slideViewPr>
  <p:notesTextViewPr>
    <p:cViewPr>
      <p:scale>
        <a:sx n="1" d="1"/>
        <a:sy n="1" d="1"/>
      </p:scale>
      <p:origin x="0" y="0"/>
    </p:cViewPr>
  </p:notesTextViewPr>
  <p:sorterViewPr>
    <p:cViewPr>
      <p:scale>
        <a:sx n="100" d="100"/>
        <a:sy n="100" d="100"/>
      </p:scale>
      <p:origin x="0" y="-212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customXml" Target="../customXml/item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 Id="rId30"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8295"/>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48645" y="0"/>
            <a:ext cx="2944283" cy="498295"/>
          </a:xfrm>
          <a:prstGeom prst="rect">
            <a:avLst/>
          </a:prstGeom>
        </p:spPr>
        <p:txBody>
          <a:bodyPr vert="horz" lIns="91440" tIns="45720" rIns="91440" bIns="45720" rtlCol="0"/>
          <a:lstStyle>
            <a:lvl1pPr algn="r">
              <a:defRPr sz="1200"/>
            </a:lvl1pPr>
          </a:lstStyle>
          <a:p>
            <a:fld id="{882BC9C7-688C-4794-B89D-C83FD504E77E}" type="datetimeFigureOut">
              <a:rPr lang="en-AU" smtClean="0"/>
              <a:t>17/06/2026</a:t>
            </a:fld>
            <a:endParaRPr lang="en-AU" dirty="0"/>
          </a:p>
        </p:txBody>
      </p:sp>
      <p:sp>
        <p:nvSpPr>
          <p:cNvPr id="4" name="Slide Image Placeholder 3"/>
          <p:cNvSpPr>
            <a:spLocks noGrp="1" noRot="1" noChangeAspect="1"/>
          </p:cNvSpPr>
          <p:nvPr>
            <p:ph type="sldImg" idx="2"/>
          </p:nvPr>
        </p:nvSpPr>
        <p:spPr>
          <a:xfrm>
            <a:off x="419100" y="1241425"/>
            <a:ext cx="5956300" cy="3351213"/>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79450" y="4779486"/>
            <a:ext cx="5435600" cy="391048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33107"/>
            <a:ext cx="2944283" cy="498294"/>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48645" y="9433107"/>
            <a:ext cx="2944283" cy="498294"/>
          </a:xfrm>
          <a:prstGeom prst="rect">
            <a:avLst/>
          </a:prstGeom>
        </p:spPr>
        <p:txBody>
          <a:bodyPr vert="horz" lIns="91440" tIns="45720" rIns="91440" bIns="45720" rtlCol="0" anchor="b"/>
          <a:lstStyle>
            <a:lvl1pPr algn="r">
              <a:defRPr sz="1200"/>
            </a:lvl1pPr>
          </a:lstStyle>
          <a:p>
            <a:fld id="{10767F1A-723E-4EEA-8BD6-B9B28646E975}" type="slidenum">
              <a:rPr lang="en-AU" smtClean="0"/>
              <a:t>‹#›</a:t>
            </a:fld>
            <a:endParaRPr lang="en-AU" dirty="0"/>
          </a:p>
        </p:txBody>
      </p:sp>
    </p:spTree>
    <p:extLst>
      <p:ext uri="{BB962C8B-B14F-4D97-AF65-F5344CB8AC3E}">
        <p14:creationId xmlns:p14="http://schemas.microsoft.com/office/powerpoint/2010/main" val="1755965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808038"/>
            <a:ext cx="7188200" cy="4044950"/>
          </a:xfrm>
        </p:spPr>
        <p:txBody>
          <a:bodyPr/>
          <a:lstStyle/>
          <a:p>
            <a:endParaRPr lang="en-AU" dirty="0"/>
          </a:p>
        </p:txBody>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EA87332-49F6-D04B-8C63-A2C6D79E6BDF}" type="slidenum">
              <a:rPr lang="en-US" smtClean="0"/>
              <a:pPr/>
              <a:t>1</a:t>
            </a:fld>
            <a:endParaRPr lang="en-US" dirty="0"/>
          </a:p>
        </p:txBody>
      </p:sp>
    </p:spTree>
    <p:extLst>
      <p:ext uri="{BB962C8B-B14F-4D97-AF65-F5344CB8AC3E}">
        <p14:creationId xmlns:p14="http://schemas.microsoft.com/office/powerpoint/2010/main" val="4240631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Anticipatory grief refers to the emotional response to losses that occur before death, including loss of physical function, independence, social roles, and a sense of identity. For residents like </a:t>
            </a:r>
            <a:r>
              <a:rPr lang="en-US" dirty="0" err="1"/>
              <a:t>Mr</a:t>
            </a:r>
            <a:r>
              <a:rPr lang="en-US" dirty="0"/>
              <a:t> Nguyen, grief may be expressed through silence, withdrawal, or disengagement rather than verbal sadness. Cultural factors play a significant role in shaping how grief is understood and expressed. In some cultures, discussing death openly may be viewed as disrespectful or as taking away hope, which can influence both the resident’s and the family’s communication preferences. Staff may feel uncertain or uncomfortable when residents do not engage in conversations about their illness, but it is important to </a:t>
            </a:r>
            <a:r>
              <a:rPr lang="en-US" dirty="0" err="1"/>
              <a:t>recognise</a:t>
            </a:r>
            <a:r>
              <a:rPr lang="en-US" dirty="0"/>
              <a:t> that grief does not always require words. Effective responses focus on presence rather than problem-solving. Using professional interpreters can help ensure understanding and reduce isolation, while also allowing the resident to express concerns in their preferred language if they choose. Gentle, respectful interactions—such as sitting quietly, offering comfort, or supporting meaningful routines—can provide emotional support without forcing difficult conversations. Asking families about cultural preferences and documenting these can guide consistent care across the team</a:t>
            </a:r>
            <a:endParaRPr lang="en-AU" dirty="0"/>
          </a:p>
        </p:txBody>
      </p:sp>
      <p:sp>
        <p:nvSpPr>
          <p:cNvPr id="4" name="Slide Number Placeholder 3"/>
          <p:cNvSpPr>
            <a:spLocks noGrp="1"/>
          </p:cNvSpPr>
          <p:nvPr>
            <p:ph type="sldNum" sz="quarter" idx="5"/>
          </p:nvPr>
        </p:nvSpPr>
        <p:spPr/>
        <p:txBody>
          <a:bodyPr/>
          <a:lstStyle/>
          <a:p>
            <a:fld id="{10767F1A-723E-4EEA-8BD6-B9B28646E975}" type="slidenum">
              <a:rPr lang="en-AU" smtClean="0"/>
              <a:t>10</a:t>
            </a:fld>
            <a:endParaRPr lang="en-AU" dirty="0"/>
          </a:p>
        </p:txBody>
      </p:sp>
    </p:spTree>
    <p:extLst>
      <p:ext uri="{BB962C8B-B14F-4D97-AF65-F5344CB8AC3E}">
        <p14:creationId xmlns:p14="http://schemas.microsoft.com/office/powerpoint/2010/main" val="3346827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9DDB5-0F3F-A77D-2BB0-198A054567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B6A89F-ECBD-9540-CD64-20EC935A54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2AE0D1-5287-574D-DD59-F35EE715CEA3}"/>
              </a:ext>
            </a:extLst>
          </p:cNvPr>
          <p:cNvSpPr>
            <a:spLocks noGrp="1"/>
          </p:cNvSpPr>
          <p:nvPr>
            <p:ph type="body" idx="1"/>
          </p:nvPr>
        </p:nvSpPr>
        <p:spPr/>
        <p:txBody>
          <a:bodyPr/>
          <a:lstStyle/>
          <a:p>
            <a:r>
              <a:rPr lang="en-US" dirty="0"/>
              <a:t>Anticipatory grief refers to the emotional response to losses that occur before death, including loss of physical function, independence, social roles, and a sense of identity. For residents like </a:t>
            </a:r>
            <a:r>
              <a:rPr lang="en-US" dirty="0" err="1"/>
              <a:t>Mr</a:t>
            </a:r>
            <a:r>
              <a:rPr lang="en-US" dirty="0"/>
              <a:t> Nguyen, grief may be expressed through silence, withdrawal, or disengagement rather than verbal sadness. Cultural factors play a significant role in shaping how grief is understood and expressed. In some cultures, discussing death openly may be viewed as disrespectful or as taking away hope, which can influence both the resident’s and the family’s communication preferences. Staff may feel uncertain or uncomfortable when residents do not engage in conversations about their illness, but it is important to </a:t>
            </a:r>
            <a:r>
              <a:rPr lang="en-US" dirty="0" err="1"/>
              <a:t>recognise</a:t>
            </a:r>
            <a:r>
              <a:rPr lang="en-US" dirty="0"/>
              <a:t> that grief does not always require words. Effective responses focus on presence rather than problem-solving. Using professional interpreters can help ensure understanding and reduce isolation, while also allowing the resident to express concerns in their preferred language if they choose. Gentle, respectful interactions—such as sitting quietly, offering comfort, or supporting meaningful routines—can provide emotional support without forcing difficult conversations. Asking families about cultural preferences and documenting these can guide consistent care across the team</a:t>
            </a:r>
            <a:endParaRPr lang="en-AU" dirty="0"/>
          </a:p>
        </p:txBody>
      </p:sp>
      <p:sp>
        <p:nvSpPr>
          <p:cNvPr id="4" name="Slide Number Placeholder 3">
            <a:extLst>
              <a:ext uri="{FF2B5EF4-FFF2-40B4-BE49-F238E27FC236}">
                <a16:creationId xmlns:a16="http://schemas.microsoft.com/office/drawing/2014/main" id="{CCE328A5-4AE1-9956-B9C2-F201D860495C}"/>
              </a:ext>
            </a:extLst>
          </p:cNvPr>
          <p:cNvSpPr>
            <a:spLocks noGrp="1"/>
          </p:cNvSpPr>
          <p:nvPr>
            <p:ph type="sldNum" sz="quarter" idx="5"/>
          </p:nvPr>
        </p:nvSpPr>
        <p:spPr/>
        <p:txBody>
          <a:bodyPr/>
          <a:lstStyle/>
          <a:p>
            <a:fld id="{10767F1A-723E-4EEA-8BD6-B9B28646E975}" type="slidenum">
              <a:rPr lang="en-AU" smtClean="0"/>
              <a:t>11</a:t>
            </a:fld>
            <a:endParaRPr lang="en-AU" dirty="0"/>
          </a:p>
        </p:txBody>
      </p:sp>
    </p:spTree>
    <p:extLst>
      <p:ext uri="{BB962C8B-B14F-4D97-AF65-F5344CB8AC3E}">
        <p14:creationId xmlns:p14="http://schemas.microsoft.com/office/powerpoint/2010/main" val="22075592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Protective grief occurs when family members attempt to shield their loved one from painful information as a way of managing their own anticipatory grief. Cultural values often shape beliefs about disclosure, autonomy, and family responsibility, with some cultures </a:t>
            </a:r>
            <a:r>
              <a:rPr lang="en-US" dirty="0" err="1"/>
              <a:t>emphasising</a:t>
            </a:r>
            <a:r>
              <a:rPr lang="en-US" dirty="0"/>
              <a:t> collective decision-making over individual autonomy. Conflict can arise when staff and families hold different assumptions about what constitutes good care. Effective responses require moving away from a right-versus-wrong mindset and toward curiosity and exploration. Asking questions such as “What are you most worried might happen if she knew?” can help uncover underlying fears and values. Engaging in open, respectful dialogue allows staff to work toward shared goals of comfort, dignity, and respect. This case highlights the importance of cultural humility, skilled communication, and the use of experienced clinicians or cultural supports to navigate complex family dynamics around grief and dying.</a:t>
            </a:r>
            <a:endParaRPr lang="en-AU" dirty="0"/>
          </a:p>
        </p:txBody>
      </p:sp>
      <p:sp>
        <p:nvSpPr>
          <p:cNvPr id="4" name="Slide Number Placeholder 3"/>
          <p:cNvSpPr>
            <a:spLocks noGrp="1"/>
          </p:cNvSpPr>
          <p:nvPr>
            <p:ph type="sldNum" sz="quarter" idx="5"/>
          </p:nvPr>
        </p:nvSpPr>
        <p:spPr/>
        <p:txBody>
          <a:bodyPr/>
          <a:lstStyle/>
          <a:p>
            <a:fld id="{10767F1A-723E-4EEA-8BD6-B9B28646E975}" type="slidenum">
              <a:rPr lang="en-AU" smtClean="0"/>
              <a:t>12</a:t>
            </a:fld>
            <a:endParaRPr lang="en-AU" dirty="0"/>
          </a:p>
        </p:txBody>
      </p:sp>
    </p:spTree>
    <p:extLst>
      <p:ext uri="{BB962C8B-B14F-4D97-AF65-F5344CB8AC3E}">
        <p14:creationId xmlns:p14="http://schemas.microsoft.com/office/powerpoint/2010/main" val="19329501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02B12C-3398-9D2E-1155-14F2B81894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7C9ABD-9CB9-3DF5-AEBC-676C821AFA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D5401C-FF3D-E2B0-D3E6-F7D2BE6DD74C}"/>
              </a:ext>
            </a:extLst>
          </p:cNvPr>
          <p:cNvSpPr>
            <a:spLocks noGrp="1"/>
          </p:cNvSpPr>
          <p:nvPr>
            <p:ph type="body" idx="1"/>
          </p:nvPr>
        </p:nvSpPr>
        <p:spPr/>
        <p:txBody>
          <a:bodyPr/>
          <a:lstStyle/>
          <a:p>
            <a:r>
              <a:rPr lang="en-US" dirty="0"/>
              <a:t>Protective grief occurs when family members attempt to shield their loved one from painful information as a way of managing their own anticipatory grief. Cultural values often shape beliefs about disclosure, autonomy, and family responsibility, with some cultures </a:t>
            </a:r>
            <a:r>
              <a:rPr lang="en-US" dirty="0" err="1"/>
              <a:t>emphasising</a:t>
            </a:r>
            <a:r>
              <a:rPr lang="en-US" dirty="0"/>
              <a:t> collective decision-making over individual autonomy. Conflict can arise when staff and families hold different assumptions about what constitutes good care. Effective responses require moving away from a right-versus-wrong mindset and toward curiosity and exploration. Asking questions such as “What are you most worried might happen if she knew?” can help uncover underlying fears and values. Engaging in open, respectful dialogue allows staff to work toward shared goals of comfort, dignity, and respect. This case highlights the importance of cultural humility, skilled communication, and the use of experienced clinicians or cultural supports to navigate complex family dynamics around grief and dying.</a:t>
            </a:r>
            <a:endParaRPr lang="en-AU" dirty="0"/>
          </a:p>
        </p:txBody>
      </p:sp>
      <p:sp>
        <p:nvSpPr>
          <p:cNvPr id="4" name="Slide Number Placeholder 3">
            <a:extLst>
              <a:ext uri="{FF2B5EF4-FFF2-40B4-BE49-F238E27FC236}">
                <a16:creationId xmlns:a16="http://schemas.microsoft.com/office/drawing/2014/main" id="{366778DF-4242-8F0B-5669-43212296495E}"/>
              </a:ext>
            </a:extLst>
          </p:cNvPr>
          <p:cNvSpPr>
            <a:spLocks noGrp="1"/>
          </p:cNvSpPr>
          <p:nvPr>
            <p:ph type="sldNum" sz="quarter" idx="5"/>
          </p:nvPr>
        </p:nvSpPr>
        <p:spPr/>
        <p:txBody>
          <a:bodyPr/>
          <a:lstStyle/>
          <a:p>
            <a:fld id="{10767F1A-723E-4EEA-8BD6-B9B28646E975}" type="slidenum">
              <a:rPr lang="en-AU" smtClean="0"/>
              <a:t>13</a:t>
            </a:fld>
            <a:endParaRPr lang="en-AU" dirty="0"/>
          </a:p>
        </p:txBody>
      </p:sp>
    </p:spTree>
    <p:extLst>
      <p:ext uri="{BB962C8B-B14F-4D97-AF65-F5344CB8AC3E}">
        <p14:creationId xmlns:p14="http://schemas.microsoft.com/office/powerpoint/2010/main" val="39672392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Grief in people with dementia is often overlooked or misunderstood, yet individuals may continue to experience emotional responses to changes in ability, dignity, and autonomy. In this case, grief is expressed through behaviour rather than conversation. Resistance to care, agitation, or repeated phrases can be meaningful indicators of distress and loss. Staff may feel challenged when behaviours escalate, but reframing these actions as communication can shift the care approach. Supporting Margaret’s identity involves acknowledging her past roles and preserving her sense of agency wherever possible. Simple strategies such as offering choices, maintaining familiar routines, and explaining each step of care can reduce distress and reinforce dignity. Even when memory is impaired, emotional memory remains significant, meaning that respectful and validating interactions can have a lasting positive impact. </a:t>
            </a:r>
            <a:endParaRPr lang="en-AU" dirty="0"/>
          </a:p>
        </p:txBody>
      </p:sp>
      <p:sp>
        <p:nvSpPr>
          <p:cNvPr id="4" name="Slide Number Placeholder 3"/>
          <p:cNvSpPr>
            <a:spLocks noGrp="1"/>
          </p:cNvSpPr>
          <p:nvPr>
            <p:ph type="sldNum" sz="quarter" idx="5"/>
          </p:nvPr>
        </p:nvSpPr>
        <p:spPr/>
        <p:txBody>
          <a:bodyPr/>
          <a:lstStyle/>
          <a:p>
            <a:fld id="{10767F1A-723E-4EEA-8BD6-B9B28646E975}" type="slidenum">
              <a:rPr lang="en-AU" smtClean="0"/>
              <a:t>14</a:t>
            </a:fld>
            <a:endParaRPr lang="en-AU" dirty="0"/>
          </a:p>
        </p:txBody>
      </p:sp>
    </p:spTree>
    <p:extLst>
      <p:ext uri="{BB962C8B-B14F-4D97-AF65-F5344CB8AC3E}">
        <p14:creationId xmlns:p14="http://schemas.microsoft.com/office/powerpoint/2010/main" val="33950033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4BCEA-6E08-2090-AC0E-2E07A11767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8AF0F1-E1E9-95FF-77C7-C458B442CA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031C26-C476-C15E-D69E-55751B2D45DD}"/>
              </a:ext>
            </a:extLst>
          </p:cNvPr>
          <p:cNvSpPr>
            <a:spLocks noGrp="1"/>
          </p:cNvSpPr>
          <p:nvPr>
            <p:ph type="body" idx="1"/>
          </p:nvPr>
        </p:nvSpPr>
        <p:spPr/>
        <p:txBody>
          <a:bodyPr/>
          <a:lstStyle/>
          <a:p>
            <a:r>
              <a:rPr lang="en-US" dirty="0"/>
              <a:t>Grief in people with dementia is often overlooked or misunderstood, yet individuals may continue to experience emotional responses to changes in ability, dignity, and autonomy. In this case, grief is expressed through behaviour rather than conversation. Resistance to care, agitation, or repeated phrases can be meaningful indicators of distress and loss. Staff may feel challenged when behaviours escalate, but reframing these actions as communication can shift the care approach. Supporting Margaret’s identity involves acknowledging her past roles and preserving her sense of agency wherever possible. Simple strategies such as offering choices, maintaining familiar routines, and explaining each step of care can reduce distress and reinforce dignity. Even when memory is impaired, emotional memory remains significant, meaning that respectful and validating interactions can have a lasting positive impact. </a:t>
            </a:r>
            <a:endParaRPr lang="en-AU" dirty="0"/>
          </a:p>
        </p:txBody>
      </p:sp>
      <p:sp>
        <p:nvSpPr>
          <p:cNvPr id="4" name="Slide Number Placeholder 3">
            <a:extLst>
              <a:ext uri="{FF2B5EF4-FFF2-40B4-BE49-F238E27FC236}">
                <a16:creationId xmlns:a16="http://schemas.microsoft.com/office/drawing/2014/main" id="{413CFC82-C0A1-8021-0E21-6905BDD3E28F}"/>
              </a:ext>
            </a:extLst>
          </p:cNvPr>
          <p:cNvSpPr>
            <a:spLocks noGrp="1"/>
          </p:cNvSpPr>
          <p:nvPr>
            <p:ph type="sldNum" sz="quarter" idx="5"/>
          </p:nvPr>
        </p:nvSpPr>
        <p:spPr/>
        <p:txBody>
          <a:bodyPr/>
          <a:lstStyle/>
          <a:p>
            <a:fld id="{10767F1A-723E-4EEA-8BD6-B9B28646E975}" type="slidenum">
              <a:rPr lang="en-AU" smtClean="0"/>
              <a:t>15</a:t>
            </a:fld>
            <a:endParaRPr lang="en-AU" dirty="0"/>
          </a:p>
        </p:txBody>
      </p:sp>
    </p:spTree>
    <p:extLst>
      <p:ext uri="{BB962C8B-B14F-4D97-AF65-F5344CB8AC3E}">
        <p14:creationId xmlns:p14="http://schemas.microsoft.com/office/powerpoint/2010/main" val="22586379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Anticipatory grief may be accompanied by guilt, self-blame, and feelings of failure, even when placement was necessary for safety and care needs. John’s distress may manifest as sadness, anxiety, or frequent reassurance-seeking from staff. What he often needs most is validation rather than problem-solving. Statements that acknowledge the difficulty of the situation, such as recognising that this was not what he planned or wanted, can help reduce isolation. Reinforcing that John continues to care for his wife through visits, advocacy, and emotional presence can help reframe his role and ease guilt. Providing opportunities for involvement in care, where appropriate, can also support his ongoing connection</a:t>
            </a:r>
            <a:endParaRPr lang="en-AU" dirty="0"/>
          </a:p>
        </p:txBody>
      </p:sp>
      <p:sp>
        <p:nvSpPr>
          <p:cNvPr id="4" name="Slide Number Placeholder 3"/>
          <p:cNvSpPr>
            <a:spLocks noGrp="1"/>
          </p:cNvSpPr>
          <p:nvPr>
            <p:ph type="sldNum" sz="quarter" idx="5"/>
          </p:nvPr>
        </p:nvSpPr>
        <p:spPr/>
        <p:txBody>
          <a:bodyPr/>
          <a:lstStyle/>
          <a:p>
            <a:fld id="{10767F1A-723E-4EEA-8BD6-B9B28646E975}" type="slidenum">
              <a:rPr lang="en-AU" smtClean="0"/>
              <a:t>16</a:t>
            </a:fld>
            <a:endParaRPr lang="en-AU" dirty="0"/>
          </a:p>
        </p:txBody>
      </p:sp>
    </p:spTree>
    <p:extLst>
      <p:ext uri="{BB962C8B-B14F-4D97-AF65-F5344CB8AC3E}">
        <p14:creationId xmlns:p14="http://schemas.microsoft.com/office/powerpoint/2010/main" val="37101622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198B1-D88F-DF00-283D-CAFBA99735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1803F0-783A-3493-F273-AC4417631B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369A49-B42B-C490-633A-4D45FB4C6A6C}"/>
              </a:ext>
            </a:extLst>
          </p:cNvPr>
          <p:cNvSpPr>
            <a:spLocks noGrp="1"/>
          </p:cNvSpPr>
          <p:nvPr>
            <p:ph type="body" idx="1"/>
          </p:nvPr>
        </p:nvSpPr>
        <p:spPr/>
        <p:txBody>
          <a:bodyPr/>
          <a:lstStyle/>
          <a:p>
            <a:r>
              <a:rPr lang="en-US" dirty="0"/>
              <a:t>Anticipatory grief may be accompanied by guilt, self-blame, and feelings of failure, even when placement was necessary for safety and care needs. John’s distress may manifest as sadness, anxiety, or frequent reassurance-seeking from staff. What he often needs most is validation rather than problem-solving. Statements that acknowledge the difficulty of the situation, such as recognising that this was not what he planned or wanted, can help reduce isolation. Reinforcing that John continues to care for his wife through visits, advocacy, and emotional presence can help reframe his role and ease guilt. Providing opportunities for involvement in care, where appropriate, can also support his ongoing connection</a:t>
            </a:r>
            <a:endParaRPr lang="en-AU" dirty="0"/>
          </a:p>
        </p:txBody>
      </p:sp>
      <p:sp>
        <p:nvSpPr>
          <p:cNvPr id="4" name="Slide Number Placeholder 3">
            <a:extLst>
              <a:ext uri="{FF2B5EF4-FFF2-40B4-BE49-F238E27FC236}">
                <a16:creationId xmlns:a16="http://schemas.microsoft.com/office/drawing/2014/main" id="{D29D7992-6720-CDE6-5EC7-B3B3FD756C51}"/>
              </a:ext>
            </a:extLst>
          </p:cNvPr>
          <p:cNvSpPr>
            <a:spLocks noGrp="1"/>
          </p:cNvSpPr>
          <p:nvPr>
            <p:ph type="sldNum" sz="quarter" idx="5"/>
          </p:nvPr>
        </p:nvSpPr>
        <p:spPr/>
        <p:txBody>
          <a:bodyPr/>
          <a:lstStyle/>
          <a:p>
            <a:fld id="{10767F1A-723E-4EEA-8BD6-B9B28646E975}" type="slidenum">
              <a:rPr lang="en-AU" smtClean="0"/>
              <a:t>17</a:t>
            </a:fld>
            <a:endParaRPr lang="en-AU" dirty="0"/>
          </a:p>
        </p:txBody>
      </p:sp>
    </p:spTree>
    <p:extLst>
      <p:ext uri="{BB962C8B-B14F-4D97-AF65-F5344CB8AC3E}">
        <p14:creationId xmlns:p14="http://schemas.microsoft.com/office/powerpoint/2010/main" val="18783916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time, unacknowledged grief can contribute to emotional exhaustion, burnout, and compassion fatigue. Small, supportive actions can make a meaningful difference, such as acknowledging the death, allowing a brief pause, or checking in with staff members. Leadership plays a key role in setting the tone by </a:t>
            </a:r>
            <a:r>
              <a:rPr lang="en-US" dirty="0" err="1"/>
              <a:t>normalising</a:t>
            </a:r>
            <a:r>
              <a:rPr lang="en-US" dirty="0"/>
              <a:t> emotional responses and creating a culture where grief is recognised as part of caring work. This case highlights that supporting staff grief is not an optional extra, but an essential component of sustainable, high-quality care.</a:t>
            </a:r>
            <a:endParaRPr lang="en-AU" dirty="0"/>
          </a:p>
        </p:txBody>
      </p:sp>
      <p:sp>
        <p:nvSpPr>
          <p:cNvPr id="4" name="Slide Number Placeholder 3"/>
          <p:cNvSpPr>
            <a:spLocks noGrp="1"/>
          </p:cNvSpPr>
          <p:nvPr>
            <p:ph type="sldNum" sz="quarter" idx="5"/>
          </p:nvPr>
        </p:nvSpPr>
        <p:spPr/>
        <p:txBody>
          <a:bodyPr/>
          <a:lstStyle/>
          <a:p>
            <a:fld id="{10767F1A-723E-4EEA-8BD6-B9B28646E975}" type="slidenum">
              <a:rPr lang="en-AU" smtClean="0"/>
              <a:t>18</a:t>
            </a:fld>
            <a:endParaRPr lang="en-AU" dirty="0"/>
          </a:p>
        </p:txBody>
      </p:sp>
    </p:spTree>
    <p:extLst>
      <p:ext uri="{BB962C8B-B14F-4D97-AF65-F5344CB8AC3E}">
        <p14:creationId xmlns:p14="http://schemas.microsoft.com/office/powerpoint/2010/main" val="7354037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Cultural backgrounds strongly influence how grief is expressed and managed. Some cultures value emotional expression, while others emphasise stoicism, privacy, or continued duty. Misunderstandings can occur when staff judge one another’s responses through their own cultural lens. Promoting curiosity rather than judgement is key to maintaining team cohesion. Leaders and teams can support inclusive practice by acknowledging that there is no single ‘right’ way to grieve and by encouraging respectful conversations about differences. Creating psychological safety allows staff to express emotions in ways that feel appropriate to them. This case reinforces the importance of cultural awareness not only in resident and family care, but also in supporting a diverse workforce experiencing loss together.</a:t>
            </a:r>
            <a:endParaRPr lang="en-AU" dirty="0"/>
          </a:p>
        </p:txBody>
      </p:sp>
      <p:sp>
        <p:nvSpPr>
          <p:cNvPr id="4" name="Slide Number Placeholder 3"/>
          <p:cNvSpPr>
            <a:spLocks noGrp="1"/>
          </p:cNvSpPr>
          <p:nvPr>
            <p:ph type="sldNum" sz="quarter" idx="5"/>
          </p:nvPr>
        </p:nvSpPr>
        <p:spPr/>
        <p:txBody>
          <a:bodyPr/>
          <a:lstStyle/>
          <a:p>
            <a:fld id="{10767F1A-723E-4EEA-8BD6-B9B28646E975}" type="slidenum">
              <a:rPr lang="en-AU" smtClean="0"/>
              <a:t>19</a:t>
            </a:fld>
            <a:endParaRPr lang="en-AU" dirty="0"/>
          </a:p>
        </p:txBody>
      </p:sp>
    </p:spTree>
    <p:extLst>
      <p:ext uri="{BB962C8B-B14F-4D97-AF65-F5344CB8AC3E}">
        <p14:creationId xmlns:p14="http://schemas.microsoft.com/office/powerpoint/2010/main" val="1145932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0767F1A-723E-4EEA-8BD6-B9B28646E975}" type="slidenum">
              <a:rPr lang="en-AU" smtClean="0"/>
              <a:t>2</a:t>
            </a:fld>
            <a:endParaRPr lang="en-AU" dirty="0"/>
          </a:p>
        </p:txBody>
      </p:sp>
    </p:spTree>
    <p:extLst>
      <p:ext uri="{BB962C8B-B14F-4D97-AF65-F5344CB8AC3E}">
        <p14:creationId xmlns:p14="http://schemas.microsoft.com/office/powerpoint/2010/main" val="18512848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8CDD4-567E-F8E1-6945-6FDDB20B25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ABD002-ADBE-51BE-8EB3-4567F400C9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784C9B-B7D3-2426-023E-BBE151E12E59}"/>
              </a:ext>
            </a:extLst>
          </p:cNvPr>
          <p:cNvSpPr>
            <a:spLocks noGrp="1"/>
          </p:cNvSpPr>
          <p:nvPr>
            <p:ph type="body" idx="1"/>
          </p:nvPr>
        </p:nvSpPr>
        <p:spPr/>
        <p:txBody>
          <a:bodyPr/>
          <a:lstStyle/>
          <a:p>
            <a:r>
              <a:rPr lang="en-US" dirty="0"/>
              <a:t>Cultural backgrounds strongly influence how grief is expressed and managed. Some cultures value emotional expression, while others emphasise stoicism, privacy, or continued duty. Misunderstandings can occur when staff judge one another’s responses through their own cultural lens. Promoting curiosity rather than judgement is key to maintaining team cohesion. Leaders and teams can support inclusive practice by acknowledging that there is no single ‘right’ way to grieve and by encouraging respectful conversations about differences. Creating psychological safety allows staff to express emotions in ways that feel appropriate to them. This case reinforces the importance of cultural awareness not only in resident and family care, but also in supporting a diverse workforce experiencing loss together.</a:t>
            </a:r>
            <a:endParaRPr lang="en-AU" dirty="0"/>
          </a:p>
        </p:txBody>
      </p:sp>
      <p:sp>
        <p:nvSpPr>
          <p:cNvPr id="4" name="Slide Number Placeholder 3">
            <a:extLst>
              <a:ext uri="{FF2B5EF4-FFF2-40B4-BE49-F238E27FC236}">
                <a16:creationId xmlns:a16="http://schemas.microsoft.com/office/drawing/2014/main" id="{A063FE33-D697-AE4C-15B7-4D121035067A}"/>
              </a:ext>
            </a:extLst>
          </p:cNvPr>
          <p:cNvSpPr>
            <a:spLocks noGrp="1"/>
          </p:cNvSpPr>
          <p:nvPr>
            <p:ph type="sldNum" sz="quarter" idx="5"/>
          </p:nvPr>
        </p:nvSpPr>
        <p:spPr/>
        <p:txBody>
          <a:bodyPr/>
          <a:lstStyle/>
          <a:p>
            <a:fld id="{10767F1A-723E-4EEA-8BD6-B9B28646E975}" type="slidenum">
              <a:rPr lang="en-AU" smtClean="0"/>
              <a:t>20</a:t>
            </a:fld>
            <a:endParaRPr lang="en-AU" dirty="0"/>
          </a:p>
        </p:txBody>
      </p:sp>
    </p:spTree>
    <p:extLst>
      <p:ext uri="{BB962C8B-B14F-4D97-AF65-F5344CB8AC3E}">
        <p14:creationId xmlns:p14="http://schemas.microsoft.com/office/powerpoint/2010/main" val="29329286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0767F1A-723E-4EEA-8BD6-B9B28646E975}" type="slidenum">
              <a:rPr lang="en-AU" smtClean="0"/>
              <a:t>21</a:t>
            </a:fld>
            <a:endParaRPr lang="en-AU" dirty="0"/>
          </a:p>
        </p:txBody>
      </p:sp>
    </p:spTree>
    <p:extLst>
      <p:ext uri="{BB962C8B-B14F-4D97-AF65-F5344CB8AC3E}">
        <p14:creationId xmlns:p14="http://schemas.microsoft.com/office/powerpoint/2010/main" val="793690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AU" sz="1200" b="0" i="0" kern="1200" dirty="0">
                <a:solidFill>
                  <a:schemeClr val="tx1"/>
                </a:solidFill>
                <a:effectLst/>
                <a:latin typeface="+mn-lt"/>
                <a:ea typeface="+mn-ea"/>
                <a:cs typeface="+mn-cs"/>
              </a:rPr>
              <a:t>Aged care = place where </a:t>
            </a:r>
            <a:r>
              <a:rPr lang="en-AU" sz="1200" b="1" i="0" kern="1200" dirty="0">
                <a:solidFill>
                  <a:schemeClr val="tx1"/>
                </a:solidFill>
                <a:effectLst/>
                <a:latin typeface="+mn-lt"/>
                <a:ea typeface="+mn-ea"/>
                <a:cs typeface="+mn-cs"/>
              </a:rPr>
              <a:t>death, dying and grief are part of everyday work</a:t>
            </a:r>
            <a:endParaRPr lang="en-AU" sz="1200" b="0" i="0" kern="1200" dirty="0">
              <a:solidFill>
                <a:schemeClr val="tx1"/>
              </a:solidFill>
              <a:effectLst/>
              <a:latin typeface="+mn-lt"/>
              <a:ea typeface="+mn-ea"/>
              <a:cs typeface="+mn-cs"/>
            </a:endParaRPr>
          </a:p>
          <a:p>
            <a:pPr fontAlgn="t"/>
            <a:r>
              <a:rPr lang="en-AU" sz="1200" b="0" i="0" kern="1200" dirty="0">
                <a:solidFill>
                  <a:schemeClr val="tx1"/>
                </a:solidFill>
                <a:effectLst/>
                <a:latin typeface="+mn-lt"/>
                <a:ea typeface="+mn-ea"/>
                <a:cs typeface="+mn-cs"/>
              </a:rPr>
              <a:t>Workforce often </a:t>
            </a:r>
            <a:r>
              <a:rPr lang="en-AU" sz="1200" b="1" i="0" kern="1200" dirty="0">
                <a:solidFill>
                  <a:schemeClr val="tx1"/>
                </a:solidFill>
                <a:effectLst/>
                <a:latin typeface="+mn-lt"/>
                <a:ea typeface="+mn-ea"/>
                <a:cs typeface="+mn-cs"/>
              </a:rPr>
              <a:t>culturally diverse</a:t>
            </a:r>
            <a:r>
              <a:rPr lang="en-AU" sz="1200" b="0" i="0" kern="1200" dirty="0">
                <a:solidFill>
                  <a:schemeClr val="tx1"/>
                </a:solidFill>
                <a:effectLst/>
                <a:latin typeface="+mn-lt"/>
                <a:ea typeface="+mn-ea"/>
                <a:cs typeface="+mn-cs"/>
              </a:rPr>
              <a:t>, with varied beliefs about grief</a:t>
            </a:r>
          </a:p>
          <a:p>
            <a:pPr fontAlgn="t"/>
            <a:r>
              <a:rPr lang="en-AU" sz="1200" b="0" i="0" kern="1200" dirty="0">
                <a:solidFill>
                  <a:schemeClr val="tx1"/>
                </a:solidFill>
                <a:effectLst/>
                <a:latin typeface="+mn-lt"/>
                <a:ea typeface="+mn-ea"/>
                <a:cs typeface="+mn-cs"/>
              </a:rPr>
              <a:t>Define grief briefly: Normal, multifaceted response to loss (not just death)</a:t>
            </a:r>
          </a:p>
          <a:p>
            <a:pPr fontAlgn="t"/>
            <a:r>
              <a:rPr lang="en-AU" sz="1200" b="0" i="0" kern="1200" dirty="0">
                <a:solidFill>
                  <a:schemeClr val="tx1"/>
                </a:solidFill>
                <a:effectLst/>
                <a:latin typeface="+mn-lt"/>
                <a:ea typeface="+mn-ea"/>
                <a:cs typeface="+mn-cs"/>
              </a:rPr>
              <a:t>Key message: </a:t>
            </a:r>
            <a:r>
              <a:rPr lang="en-AU" sz="1200" b="1" i="0" kern="1200" dirty="0">
                <a:solidFill>
                  <a:schemeClr val="tx1"/>
                </a:solidFill>
                <a:effectLst/>
                <a:latin typeface="+mn-lt"/>
                <a:ea typeface="+mn-ea"/>
                <a:cs typeface="+mn-cs"/>
              </a:rPr>
              <a:t>Grief is experienced by residents, families, AND staff</a:t>
            </a:r>
            <a:endParaRPr lang="en-AU" sz="1200" b="0" i="0" kern="1200" dirty="0">
              <a:solidFill>
                <a:schemeClr val="tx1"/>
              </a:solidFill>
              <a:effectLst/>
              <a:latin typeface="+mn-lt"/>
              <a:ea typeface="+mn-ea"/>
              <a:cs typeface="+mn-cs"/>
            </a:endParaRPr>
          </a:p>
          <a:p>
            <a:pPr fontAlgn="t"/>
            <a:r>
              <a:rPr lang="en-AU" sz="1200" b="0" i="0" kern="1200" dirty="0">
                <a:solidFill>
                  <a:schemeClr val="tx1"/>
                </a:solidFill>
                <a:effectLst/>
                <a:latin typeface="+mn-lt"/>
                <a:ea typeface="+mn-ea"/>
                <a:cs typeface="+mn-cs"/>
              </a:rPr>
              <a:t>Position CareSearch / </a:t>
            </a:r>
            <a:r>
              <a:rPr lang="en-AU" sz="1200" b="0" i="0" kern="1200" dirty="0" err="1">
                <a:solidFill>
                  <a:schemeClr val="tx1"/>
                </a:solidFill>
                <a:effectLst/>
                <a:latin typeface="+mn-lt"/>
                <a:ea typeface="+mn-ea"/>
                <a:cs typeface="+mn-cs"/>
              </a:rPr>
              <a:t>palliAGED</a:t>
            </a:r>
            <a:r>
              <a:rPr lang="en-AU" sz="1200" b="0" i="0" kern="1200" dirty="0">
                <a:solidFill>
                  <a:schemeClr val="tx1"/>
                </a:solidFill>
                <a:effectLst/>
                <a:latin typeface="+mn-lt"/>
                <a:ea typeface="+mn-ea"/>
                <a:cs typeface="+mn-cs"/>
              </a:rPr>
              <a:t>: Evidence-based resources supporting palliative and end-of-life care in aged care</a:t>
            </a:r>
          </a:p>
          <a:p>
            <a:pPr fontAlgn="t"/>
            <a:r>
              <a:rPr lang="en-AU" sz="1200" b="0" i="0" kern="1200" dirty="0">
                <a:solidFill>
                  <a:schemeClr val="tx1"/>
                </a:solidFill>
                <a:effectLst/>
                <a:latin typeface="+mn-lt"/>
                <a:ea typeface="+mn-ea"/>
                <a:cs typeface="+mn-cs"/>
              </a:rPr>
              <a:t>Emphasis on </a:t>
            </a:r>
            <a:r>
              <a:rPr lang="en-AU" sz="1200" b="1" i="0" kern="1200" dirty="0">
                <a:solidFill>
                  <a:schemeClr val="tx1"/>
                </a:solidFill>
                <a:effectLst/>
                <a:latin typeface="+mn-lt"/>
                <a:ea typeface="+mn-ea"/>
                <a:cs typeface="+mn-cs"/>
              </a:rPr>
              <a:t>practical, accessible information</a:t>
            </a:r>
            <a:endParaRPr lang="en-AU" sz="1200" b="0" i="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10767F1A-723E-4EEA-8BD6-B9B28646E975}" type="slidenum">
              <a:rPr lang="en-AU" smtClean="0"/>
              <a:t>3</a:t>
            </a:fld>
            <a:endParaRPr lang="en-AU" dirty="0"/>
          </a:p>
        </p:txBody>
      </p:sp>
    </p:spTree>
    <p:extLst>
      <p:ext uri="{BB962C8B-B14F-4D97-AF65-F5344CB8AC3E}">
        <p14:creationId xmlns:p14="http://schemas.microsoft.com/office/powerpoint/2010/main" val="3400267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0767F1A-723E-4EEA-8BD6-B9B28646E975}" type="slidenum">
              <a:rPr lang="en-AU" smtClean="0"/>
              <a:t>4</a:t>
            </a:fld>
            <a:endParaRPr lang="en-AU" dirty="0"/>
          </a:p>
        </p:txBody>
      </p:sp>
    </p:spTree>
    <p:extLst>
      <p:ext uri="{BB962C8B-B14F-4D97-AF65-F5344CB8AC3E}">
        <p14:creationId xmlns:p14="http://schemas.microsoft.com/office/powerpoint/2010/main" val="2373751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0767F1A-723E-4EEA-8BD6-B9B28646E975}" type="slidenum">
              <a:rPr lang="en-AU" smtClean="0"/>
              <a:t>5</a:t>
            </a:fld>
            <a:endParaRPr lang="en-AU" dirty="0"/>
          </a:p>
        </p:txBody>
      </p:sp>
    </p:spTree>
    <p:extLst>
      <p:ext uri="{BB962C8B-B14F-4D97-AF65-F5344CB8AC3E}">
        <p14:creationId xmlns:p14="http://schemas.microsoft.com/office/powerpoint/2010/main" val="5075005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0767F1A-723E-4EEA-8BD6-B9B28646E975}" type="slidenum">
              <a:rPr lang="en-AU" smtClean="0"/>
              <a:t>6</a:t>
            </a:fld>
            <a:endParaRPr lang="en-AU" dirty="0"/>
          </a:p>
        </p:txBody>
      </p:sp>
    </p:spTree>
    <p:extLst>
      <p:ext uri="{BB962C8B-B14F-4D97-AF65-F5344CB8AC3E}">
        <p14:creationId xmlns:p14="http://schemas.microsoft.com/office/powerpoint/2010/main" val="20277285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0767F1A-723E-4EEA-8BD6-B9B28646E975}" type="slidenum">
              <a:rPr lang="en-AU" smtClean="0"/>
              <a:t>7</a:t>
            </a:fld>
            <a:endParaRPr lang="en-AU" dirty="0"/>
          </a:p>
        </p:txBody>
      </p:sp>
    </p:spTree>
    <p:extLst>
      <p:ext uri="{BB962C8B-B14F-4D97-AF65-F5344CB8AC3E}">
        <p14:creationId xmlns:p14="http://schemas.microsoft.com/office/powerpoint/2010/main" val="21892626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0767F1A-723E-4EEA-8BD6-B9B28646E975}" type="slidenum">
              <a:rPr lang="en-AU" smtClean="0"/>
              <a:t>8</a:t>
            </a:fld>
            <a:endParaRPr lang="en-AU" dirty="0"/>
          </a:p>
        </p:txBody>
      </p:sp>
    </p:spTree>
    <p:extLst>
      <p:ext uri="{BB962C8B-B14F-4D97-AF65-F5344CB8AC3E}">
        <p14:creationId xmlns:p14="http://schemas.microsoft.com/office/powerpoint/2010/main" val="694137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0767F1A-723E-4EEA-8BD6-B9B28646E975}" type="slidenum">
              <a:rPr lang="en-AU" smtClean="0"/>
              <a:t>9</a:t>
            </a:fld>
            <a:endParaRPr lang="en-AU" dirty="0"/>
          </a:p>
        </p:txBody>
      </p:sp>
    </p:spTree>
    <p:extLst>
      <p:ext uri="{BB962C8B-B14F-4D97-AF65-F5344CB8AC3E}">
        <p14:creationId xmlns:p14="http://schemas.microsoft.com/office/powerpoint/2010/main" val="1195982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4CACA-1772-10A0-6A87-6B4B812A53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0AD60610-ABDE-C598-8B78-E91106F27D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824DF085-8505-1C51-CB4E-9E2171386B19}"/>
              </a:ext>
            </a:extLst>
          </p:cNvPr>
          <p:cNvSpPr>
            <a:spLocks noGrp="1"/>
          </p:cNvSpPr>
          <p:nvPr>
            <p:ph type="dt" sz="half" idx="10"/>
          </p:nvPr>
        </p:nvSpPr>
        <p:spPr/>
        <p:txBody>
          <a:bodyPr/>
          <a:lstStyle/>
          <a:p>
            <a:fld id="{69EBD32D-195D-4F3D-A468-E2426B61735F}" type="datetimeFigureOut">
              <a:rPr lang="en-AU" smtClean="0"/>
              <a:t>17/06/2026</a:t>
            </a:fld>
            <a:endParaRPr lang="en-AU" dirty="0"/>
          </a:p>
        </p:txBody>
      </p:sp>
      <p:sp>
        <p:nvSpPr>
          <p:cNvPr id="5" name="Footer Placeholder 4">
            <a:extLst>
              <a:ext uri="{FF2B5EF4-FFF2-40B4-BE49-F238E27FC236}">
                <a16:creationId xmlns:a16="http://schemas.microsoft.com/office/drawing/2014/main" id="{A1FD934D-3249-86E1-84DF-6C0D6BDFEA79}"/>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5991FC86-663F-2EBF-603B-5DD8FF412351}"/>
              </a:ext>
            </a:extLst>
          </p:cNvPr>
          <p:cNvSpPr>
            <a:spLocks noGrp="1"/>
          </p:cNvSpPr>
          <p:nvPr>
            <p:ph type="sldNum" sz="quarter" idx="12"/>
          </p:nvPr>
        </p:nvSpPr>
        <p:spPr/>
        <p:txBody>
          <a:bodyPr/>
          <a:lstStyle/>
          <a:p>
            <a:fld id="{1AFB31E8-F4E6-4A21-86FF-5059A2FE7D72}" type="slidenum">
              <a:rPr lang="en-AU" smtClean="0"/>
              <a:t>‹#›</a:t>
            </a:fld>
            <a:endParaRPr lang="en-AU" dirty="0"/>
          </a:p>
        </p:txBody>
      </p:sp>
    </p:spTree>
    <p:extLst>
      <p:ext uri="{BB962C8B-B14F-4D97-AF65-F5344CB8AC3E}">
        <p14:creationId xmlns:p14="http://schemas.microsoft.com/office/powerpoint/2010/main" val="31557645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0D592-E22B-9CCA-1ADF-D143B189667F}"/>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7786431F-E0DB-0EAE-2905-5082CCEF47E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9D32B99-0A30-67A1-6F11-50F9C187E2C0}"/>
              </a:ext>
            </a:extLst>
          </p:cNvPr>
          <p:cNvSpPr>
            <a:spLocks noGrp="1"/>
          </p:cNvSpPr>
          <p:nvPr>
            <p:ph type="dt" sz="half" idx="10"/>
          </p:nvPr>
        </p:nvSpPr>
        <p:spPr/>
        <p:txBody>
          <a:bodyPr/>
          <a:lstStyle/>
          <a:p>
            <a:fld id="{69EBD32D-195D-4F3D-A468-E2426B61735F}" type="datetimeFigureOut">
              <a:rPr lang="en-AU" smtClean="0"/>
              <a:t>17/06/2026</a:t>
            </a:fld>
            <a:endParaRPr lang="en-AU" dirty="0"/>
          </a:p>
        </p:txBody>
      </p:sp>
      <p:sp>
        <p:nvSpPr>
          <p:cNvPr id="5" name="Footer Placeholder 4">
            <a:extLst>
              <a:ext uri="{FF2B5EF4-FFF2-40B4-BE49-F238E27FC236}">
                <a16:creationId xmlns:a16="http://schemas.microsoft.com/office/drawing/2014/main" id="{9E6DBD53-016A-8F38-DF33-82AD8414D3A7}"/>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BDA7669D-6047-F891-4911-BBE1624E98CC}"/>
              </a:ext>
            </a:extLst>
          </p:cNvPr>
          <p:cNvSpPr>
            <a:spLocks noGrp="1"/>
          </p:cNvSpPr>
          <p:nvPr>
            <p:ph type="sldNum" sz="quarter" idx="12"/>
          </p:nvPr>
        </p:nvSpPr>
        <p:spPr/>
        <p:txBody>
          <a:bodyPr/>
          <a:lstStyle/>
          <a:p>
            <a:fld id="{1AFB31E8-F4E6-4A21-86FF-5059A2FE7D72}" type="slidenum">
              <a:rPr lang="en-AU" smtClean="0"/>
              <a:t>‹#›</a:t>
            </a:fld>
            <a:endParaRPr lang="en-AU" dirty="0"/>
          </a:p>
        </p:txBody>
      </p:sp>
    </p:spTree>
    <p:extLst>
      <p:ext uri="{BB962C8B-B14F-4D97-AF65-F5344CB8AC3E}">
        <p14:creationId xmlns:p14="http://schemas.microsoft.com/office/powerpoint/2010/main" val="21035747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871C9E-E98C-2E80-4FD8-F5FD6201C78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FB40F5B1-ABE4-8B41-2996-C38F24E202F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3E1DD21-171B-15D2-0D27-29681C1C43F4}"/>
              </a:ext>
            </a:extLst>
          </p:cNvPr>
          <p:cNvSpPr>
            <a:spLocks noGrp="1"/>
          </p:cNvSpPr>
          <p:nvPr>
            <p:ph type="dt" sz="half" idx="10"/>
          </p:nvPr>
        </p:nvSpPr>
        <p:spPr/>
        <p:txBody>
          <a:bodyPr/>
          <a:lstStyle/>
          <a:p>
            <a:fld id="{69EBD32D-195D-4F3D-A468-E2426B61735F}" type="datetimeFigureOut">
              <a:rPr lang="en-AU" smtClean="0"/>
              <a:t>17/06/2026</a:t>
            </a:fld>
            <a:endParaRPr lang="en-AU" dirty="0"/>
          </a:p>
        </p:txBody>
      </p:sp>
      <p:sp>
        <p:nvSpPr>
          <p:cNvPr id="5" name="Footer Placeholder 4">
            <a:extLst>
              <a:ext uri="{FF2B5EF4-FFF2-40B4-BE49-F238E27FC236}">
                <a16:creationId xmlns:a16="http://schemas.microsoft.com/office/drawing/2014/main" id="{721B29B0-CFDF-79D3-3233-0EA1D01FB9B0}"/>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6B3D7B24-12B3-F622-A31F-1DA6EBB4572A}"/>
              </a:ext>
            </a:extLst>
          </p:cNvPr>
          <p:cNvSpPr>
            <a:spLocks noGrp="1"/>
          </p:cNvSpPr>
          <p:nvPr>
            <p:ph type="sldNum" sz="quarter" idx="12"/>
          </p:nvPr>
        </p:nvSpPr>
        <p:spPr/>
        <p:txBody>
          <a:bodyPr/>
          <a:lstStyle/>
          <a:p>
            <a:fld id="{1AFB31E8-F4E6-4A21-86FF-5059A2FE7D72}" type="slidenum">
              <a:rPr lang="en-AU" smtClean="0"/>
              <a:t>‹#›</a:t>
            </a:fld>
            <a:endParaRPr lang="en-AU" dirty="0"/>
          </a:p>
        </p:txBody>
      </p:sp>
    </p:spTree>
    <p:extLst>
      <p:ext uri="{BB962C8B-B14F-4D97-AF65-F5344CB8AC3E}">
        <p14:creationId xmlns:p14="http://schemas.microsoft.com/office/powerpoint/2010/main" val="19628562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4" name="Picture 3" descr="A person hugging a person&#10;&#10;Description automatically generated with medium confidence">
            <a:extLst>
              <a:ext uri="{FF2B5EF4-FFF2-40B4-BE49-F238E27FC236}">
                <a16:creationId xmlns:a16="http://schemas.microsoft.com/office/drawing/2014/main" id="{4462A9A9-8EA3-0C4E-B015-11912BA42EF8}"/>
              </a:ext>
            </a:extLst>
          </p:cNvPr>
          <p:cNvPicPr>
            <a:picLocks noChangeAspect="1"/>
          </p:cNvPicPr>
          <p:nvPr userDrawn="1"/>
        </p:nvPicPr>
        <p:blipFill rotWithShape="1">
          <a:blip r:embed="rId2"/>
          <a:srcRect b="16123"/>
          <a:stretch/>
        </p:blipFill>
        <p:spPr>
          <a:xfrm>
            <a:off x="-310" y="0"/>
            <a:ext cx="12192311" cy="6858000"/>
          </a:xfrm>
          <a:prstGeom prst="rect">
            <a:avLst/>
          </a:prstGeom>
        </p:spPr>
      </p:pic>
      <p:pic>
        <p:nvPicPr>
          <p:cNvPr id="3" name="Picture 2"/>
          <p:cNvPicPr>
            <a:picLocks noChangeAspect="1"/>
          </p:cNvPicPr>
          <p:nvPr userDrawn="1"/>
        </p:nvPicPr>
        <p:blipFill>
          <a:blip r:embed="rId3"/>
          <a:srcRect/>
          <a:stretch/>
        </p:blipFill>
        <p:spPr>
          <a:xfrm>
            <a:off x="9184619" y="1537557"/>
            <a:ext cx="2240819" cy="746940"/>
          </a:xfrm>
          <a:prstGeom prst="rect">
            <a:avLst/>
          </a:prstGeom>
        </p:spPr>
      </p:pic>
      <p:pic>
        <p:nvPicPr>
          <p:cNvPr id="8" name="Picture 7">
            <a:extLst>
              <a:ext uri="{FF2B5EF4-FFF2-40B4-BE49-F238E27FC236}">
                <a16:creationId xmlns:a16="http://schemas.microsoft.com/office/drawing/2014/main" id="{7B36ADE8-C985-314A-B49F-8B478E0FE670}"/>
              </a:ext>
            </a:extLst>
          </p:cNvPr>
          <p:cNvPicPr>
            <a:picLocks noChangeAspect="1"/>
          </p:cNvPicPr>
          <p:nvPr userDrawn="1"/>
        </p:nvPicPr>
        <p:blipFill>
          <a:blip r:embed="rId4"/>
          <a:stretch>
            <a:fillRect/>
          </a:stretch>
        </p:blipFill>
        <p:spPr>
          <a:xfrm>
            <a:off x="0" y="5763208"/>
            <a:ext cx="12192000" cy="1094792"/>
          </a:xfrm>
          <a:prstGeom prst="rect">
            <a:avLst/>
          </a:prstGeom>
        </p:spPr>
      </p:pic>
      <p:grpSp>
        <p:nvGrpSpPr>
          <p:cNvPr id="18" name="Group 17">
            <a:extLst>
              <a:ext uri="{FF2B5EF4-FFF2-40B4-BE49-F238E27FC236}">
                <a16:creationId xmlns:a16="http://schemas.microsoft.com/office/drawing/2014/main" id="{C11223C4-2C44-4535-811D-4AA0F1C3A1B9}"/>
              </a:ext>
            </a:extLst>
          </p:cNvPr>
          <p:cNvGrpSpPr/>
          <p:nvPr userDrawn="1"/>
        </p:nvGrpSpPr>
        <p:grpSpPr>
          <a:xfrm>
            <a:off x="573497" y="756914"/>
            <a:ext cx="3150043" cy="5888455"/>
            <a:chOff x="417755" y="567685"/>
            <a:chExt cx="2362532" cy="4416341"/>
          </a:xfrm>
        </p:grpSpPr>
        <p:pic>
          <p:nvPicPr>
            <p:cNvPr id="7" name="Picture 6" descr="Shape, rectangle&#10;&#10;Description automatically generated">
              <a:extLst>
                <a:ext uri="{FF2B5EF4-FFF2-40B4-BE49-F238E27FC236}">
                  <a16:creationId xmlns:a16="http://schemas.microsoft.com/office/drawing/2014/main" id="{A7499700-60C5-4B47-A54F-047D09AF625A}"/>
                </a:ext>
              </a:extLst>
            </p:cNvPr>
            <p:cNvPicPr>
              <a:picLocks noChangeAspect="1"/>
            </p:cNvPicPr>
            <p:nvPr userDrawn="1"/>
          </p:nvPicPr>
          <p:blipFill>
            <a:blip r:embed="rId5"/>
            <a:stretch>
              <a:fillRect/>
            </a:stretch>
          </p:blipFill>
          <p:spPr>
            <a:xfrm>
              <a:off x="417755" y="817591"/>
              <a:ext cx="2362532" cy="4166435"/>
            </a:xfrm>
            <a:prstGeom prst="rect">
              <a:avLst/>
            </a:prstGeom>
          </p:spPr>
        </p:pic>
        <p:pic>
          <p:nvPicPr>
            <p:cNvPr id="9" name="Picture 8" descr="Icon&#10;&#10;Description automatically generated">
              <a:extLst>
                <a:ext uri="{FF2B5EF4-FFF2-40B4-BE49-F238E27FC236}">
                  <a16:creationId xmlns:a16="http://schemas.microsoft.com/office/drawing/2014/main" id="{A8718466-753E-4895-83C0-E980BC92A2EC}"/>
                </a:ext>
              </a:extLst>
            </p:cNvPr>
            <p:cNvPicPr>
              <a:picLocks noChangeAspect="1"/>
            </p:cNvPicPr>
            <p:nvPr userDrawn="1"/>
          </p:nvPicPr>
          <p:blipFill>
            <a:blip r:embed="rId6"/>
            <a:stretch>
              <a:fillRect/>
            </a:stretch>
          </p:blipFill>
          <p:spPr>
            <a:xfrm>
              <a:off x="615587" y="578697"/>
              <a:ext cx="493636" cy="493636"/>
            </a:xfrm>
            <a:prstGeom prst="rect">
              <a:avLst/>
            </a:prstGeom>
          </p:spPr>
        </p:pic>
        <p:pic>
          <p:nvPicPr>
            <p:cNvPr id="11" name="Picture 10" descr="Icon&#10;&#10;Description automatically generated">
              <a:extLst>
                <a:ext uri="{FF2B5EF4-FFF2-40B4-BE49-F238E27FC236}">
                  <a16:creationId xmlns:a16="http://schemas.microsoft.com/office/drawing/2014/main" id="{ABE8EE74-18D9-420D-B6C3-C22AFEDADB09}"/>
                </a:ext>
              </a:extLst>
            </p:cNvPr>
            <p:cNvPicPr>
              <a:picLocks noChangeAspect="1"/>
            </p:cNvPicPr>
            <p:nvPr userDrawn="1"/>
          </p:nvPicPr>
          <p:blipFill>
            <a:blip r:embed="rId7"/>
            <a:stretch>
              <a:fillRect/>
            </a:stretch>
          </p:blipFill>
          <p:spPr>
            <a:xfrm>
              <a:off x="1121591" y="578698"/>
              <a:ext cx="466998" cy="466998"/>
            </a:xfrm>
            <a:prstGeom prst="rect">
              <a:avLst/>
            </a:prstGeom>
          </p:spPr>
        </p:pic>
        <p:pic>
          <p:nvPicPr>
            <p:cNvPr id="15" name="Picture 14" descr="Icon&#10;&#10;Description automatically generated">
              <a:extLst>
                <a:ext uri="{FF2B5EF4-FFF2-40B4-BE49-F238E27FC236}">
                  <a16:creationId xmlns:a16="http://schemas.microsoft.com/office/drawing/2014/main" id="{3C64BA61-AC98-4F10-B8B5-6F2916CD0074}"/>
                </a:ext>
              </a:extLst>
            </p:cNvPr>
            <p:cNvPicPr>
              <a:picLocks noChangeAspect="1"/>
            </p:cNvPicPr>
            <p:nvPr userDrawn="1"/>
          </p:nvPicPr>
          <p:blipFill>
            <a:blip r:embed="rId8"/>
            <a:stretch>
              <a:fillRect/>
            </a:stretch>
          </p:blipFill>
          <p:spPr>
            <a:xfrm>
              <a:off x="1627596" y="567685"/>
              <a:ext cx="466998" cy="466998"/>
            </a:xfrm>
            <a:prstGeom prst="rect">
              <a:avLst/>
            </a:prstGeom>
          </p:spPr>
        </p:pic>
        <p:pic>
          <p:nvPicPr>
            <p:cNvPr id="17" name="Picture 16" descr="Icon&#10;&#10;Description automatically generated">
              <a:extLst>
                <a:ext uri="{FF2B5EF4-FFF2-40B4-BE49-F238E27FC236}">
                  <a16:creationId xmlns:a16="http://schemas.microsoft.com/office/drawing/2014/main" id="{645AC04F-FA94-4203-ABC6-3023C066AB29}"/>
                </a:ext>
              </a:extLst>
            </p:cNvPr>
            <p:cNvPicPr>
              <a:picLocks noChangeAspect="1"/>
            </p:cNvPicPr>
            <p:nvPr userDrawn="1"/>
          </p:nvPicPr>
          <p:blipFill>
            <a:blip r:embed="rId9"/>
            <a:stretch>
              <a:fillRect/>
            </a:stretch>
          </p:blipFill>
          <p:spPr>
            <a:xfrm>
              <a:off x="2156294" y="576353"/>
              <a:ext cx="466998" cy="466998"/>
            </a:xfrm>
            <a:prstGeom prst="rect">
              <a:avLst/>
            </a:prstGeom>
          </p:spPr>
        </p:pic>
      </p:grpSp>
      <p:sp>
        <p:nvSpPr>
          <p:cNvPr id="13" name="Title 1">
            <a:extLst>
              <a:ext uri="{FF2B5EF4-FFF2-40B4-BE49-F238E27FC236}">
                <a16:creationId xmlns:a16="http://schemas.microsoft.com/office/drawing/2014/main" id="{5E10B442-D1C2-F141-9A66-19F9D4048DC3}"/>
              </a:ext>
            </a:extLst>
          </p:cNvPr>
          <p:cNvSpPr>
            <a:spLocks noGrp="1"/>
          </p:cNvSpPr>
          <p:nvPr>
            <p:ph type="title"/>
          </p:nvPr>
        </p:nvSpPr>
        <p:spPr>
          <a:xfrm>
            <a:off x="682841" y="1911027"/>
            <a:ext cx="3040700" cy="2818645"/>
          </a:xfrm>
        </p:spPr>
        <p:txBody>
          <a:bodyPr lIns="0" rIns="0" bIns="0" anchor="t">
            <a:noAutofit/>
          </a:bodyPr>
          <a:lstStyle>
            <a:lvl1pPr algn="l">
              <a:defRPr sz="3200" b="0" i="0">
                <a:solidFill>
                  <a:schemeClr val="bg1"/>
                </a:solidFill>
                <a:latin typeface="Nunito Light" pitchFamily="2" charset="77"/>
                <a:ea typeface="Open Sans" panose="020B0606030504020204" pitchFamily="34" charset="0"/>
                <a:cs typeface="Open Sans" panose="020B0606030504020204" pitchFamily="34" charset="0"/>
              </a:defRPr>
            </a:lvl1pPr>
          </a:lstStyle>
          <a:p>
            <a:r>
              <a:rPr lang="en-US"/>
              <a:t>Click to edit Master title style</a:t>
            </a:r>
            <a:endParaRPr lang="en-US" dirty="0"/>
          </a:p>
        </p:txBody>
      </p:sp>
      <p:sp>
        <p:nvSpPr>
          <p:cNvPr id="2" name="TextBox 1">
            <a:extLst>
              <a:ext uri="{FF2B5EF4-FFF2-40B4-BE49-F238E27FC236}">
                <a16:creationId xmlns:a16="http://schemas.microsoft.com/office/drawing/2014/main" id="{852620D3-9FC6-9F21-70A8-9AA9D697CA35}"/>
              </a:ext>
            </a:extLst>
          </p:cNvPr>
          <p:cNvSpPr txBox="1"/>
          <p:nvPr userDrawn="1"/>
        </p:nvSpPr>
        <p:spPr>
          <a:xfrm>
            <a:off x="4157133" y="5917070"/>
            <a:ext cx="4783667" cy="523220"/>
          </a:xfrm>
          <a:prstGeom prst="rect">
            <a:avLst/>
          </a:prstGeom>
          <a:solidFill>
            <a:srgbClr val="F2F5FA"/>
          </a:solidFill>
        </p:spPr>
        <p:txBody>
          <a:bodyPr wrap="square" rtlCol="0">
            <a:spAutoFit/>
          </a:bodyPr>
          <a:lstStyle/>
          <a:p>
            <a:r>
              <a:rPr lang="en-AU" sz="800" dirty="0">
                <a:solidFill>
                  <a:srgbClr val="003594"/>
                </a:solidFill>
                <a:latin typeface="Nunito" pitchFamily="2" charset="0"/>
              </a:rPr>
              <a:t>CareSearch is funded by the Australian Government Department of Health and Aged Care</a:t>
            </a:r>
          </a:p>
          <a:p>
            <a:endParaRPr lang="en-AU" sz="800" dirty="0">
              <a:solidFill>
                <a:srgbClr val="003594"/>
              </a:solidFill>
              <a:latin typeface="Nunito" pitchFamily="2" charset="0"/>
            </a:endParaRPr>
          </a:p>
          <a:p>
            <a:r>
              <a:rPr lang="en-AU" sz="1200" b="1" dirty="0">
                <a:solidFill>
                  <a:srgbClr val="003594"/>
                </a:solidFill>
                <a:latin typeface="Nunito" pitchFamily="2" charset="0"/>
              </a:rPr>
              <a:t>caresearch.com.au</a:t>
            </a:r>
          </a:p>
        </p:txBody>
      </p:sp>
      <p:pic>
        <p:nvPicPr>
          <p:cNvPr id="14" name="Picture 13">
            <a:extLst>
              <a:ext uri="{FF2B5EF4-FFF2-40B4-BE49-F238E27FC236}">
                <a16:creationId xmlns:a16="http://schemas.microsoft.com/office/drawing/2014/main" id="{72CC420A-8025-7B6C-3CB3-5D10594C65A2}"/>
              </a:ext>
            </a:extLst>
          </p:cNvPr>
          <p:cNvPicPr>
            <a:picLocks noChangeAspect="1"/>
          </p:cNvPicPr>
          <p:nvPr userDrawn="1"/>
        </p:nvPicPr>
        <p:blipFill rotWithShape="1">
          <a:blip r:embed="rId4"/>
          <a:srcRect r="68889" b="49397"/>
          <a:stretch/>
        </p:blipFill>
        <p:spPr>
          <a:xfrm>
            <a:off x="9184620" y="5873142"/>
            <a:ext cx="2770315" cy="680057"/>
          </a:xfrm>
          <a:prstGeom prst="rect">
            <a:avLst/>
          </a:prstGeom>
        </p:spPr>
      </p:pic>
      <p:pic>
        <p:nvPicPr>
          <p:cNvPr id="12" name="Picture 11" descr="A picture containing text, sign, tableware, plate&#10;&#10;Description automatically generated">
            <a:extLst>
              <a:ext uri="{FF2B5EF4-FFF2-40B4-BE49-F238E27FC236}">
                <a16:creationId xmlns:a16="http://schemas.microsoft.com/office/drawing/2014/main" id="{3A5083DC-9EAA-87C1-BEF0-E2B7425F3A96}"/>
              </a:ext>
            </a:extLst>
          </p:cNvPr>
          <p:cNvPicPr>
            <a:picLocks noChangeAspect="1"/>
          </p:cNvPicPr>
          <p:nvPr userDrawn="1"/>
        </p:nvPicPr>
        <p:blipFill>
          <a:blip r:embed="rId10"/>
          <a:stretch>
            <a:fillRect/>
          </a:stretch>
        </p:blipFill>
        <p:spPr>
          <a:xfrm>
            <a:off x="10295467" y="6021698"/>
            <a:ext cx="1323036" cy="388477"/>
          </a:xfrm>
          <a:prstGeom prst="rect">
            <a:avLst/>
          </a:prstGeom>
        </p:spPr>
      </p:pic>
    </p:spTree>
    <p:extLst>
      <p:ext uri="{BB962C8B-B14F-4D97-AF65-F5344CB8AC3E}">
        <p14:creationId xmlns:p14="http://schemas.microsoft.com/office/powerpoint/2010/main" val="32873134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35117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9889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CE110-8FC6-CFA7-F79D-841E15C09B3E}"/>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4FCD9E31-2F6F-49B5-D2F3-6A5F93B274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8FA5CEC-BB7F-E548-86C2-DE284E28722A}"/>
              </a:ext>
            </a:extLst>
          </p:cNvPr>
          <p:cNvSpPr>
            <a:spLocks noGrp="1"/>
          </p:cNvSpPr>
          <p:nvPr>
            <p:ph type="dt" sz="half" idx="10"/>
          </p:nvPr>
        </p:nvSpPr>
        <p:spPr/>
        <p:txBody>
          <a:bodyPr/>
          <a:lstStyle/>
          <a:p>
            <a:fld id="{69EBD32D-195D-4F3D-A468-E2426B61735F}" type="datetimeFigureOut">
              <a:rPr lang="en-AU" smtClean="0"/>
              <a:t>17/06/2026</a:t>
            </a:fld>
            <a:endParaRPr lang="en-AU" dirty="0"/>
          </a:p>
        </p:txBody>
      </p:sp>
      <p:sp>
        <p:nvSpPr>
          <p:cNvPr id="5" name="Footer Placeholder 4">
            <a:extLst>
              <a:ext uri="{FF2B5EF4-FFF2-40B4-BE49-F238E27FC236}">
                <a16:creationId xmlns:a16="http://schemas.microsoft.com/office/drawing/2014/main" id="{EC870D08-7863-E378-8A4C-0DD0576DAF94}"/>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BEE91C81-8C6B-39AC-1D29-72DD9754168B}"/>
              </a:ext>
            </a:extLst>
          </p:cNvPr>
          <p:cNvSpPr>
            <a:spLocks noGrp="1"/>
          </p:cNvSpPr>
          <p:nvPr>
            <p:ph type="sldNum" sz="quarter" idx="12"/>
          </p:nvPr>
        </p:nvSpPr>
        <p:spPr/>
        <p:txBody>
          <a:bodyPr/>
          <a:lstStyle/>
          <a:p>
            <a:fld id="{1AFB31E8-F4E6-4A21-86FF-5059A2FE7D72}" type="slidenum">
              <a:rPr lang="en-AU" smtClean="0"/>
              <a:t>‹#›</a:t>
            </a:fld>
            <a:endParaRPr lang="en-AU" dirty="0"/>
          </a:p>
        </p:txBody>
      </p:sp>
    </p:spTree>
    <p:extLst>
      <p:ext uri="{BB962C8B-B14F-4D97-AF65-F5344CB8AC3E}">
        <p14:creationId xmlns:p14="http://schemas.microsoft.com/office/powerpoint/2010/main" val="2913896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88668-088C-8B6F-859C-3F9FDE591A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8A50C3FC-97E1-DB18-2B7C-DE216B2F56D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804681-773C-F071-3685-652315D51C8A}"/>
              </a:ext>
            </a:extLst>
          </p:cNvPr>
          <p:cNvSpPr>
            <a:spLocks noGrp="1"/>
          </p:cNvSpPr>
          <p:nvPr>
            <p:ph type="dt" sz="half" idx="10"/>
          </p:nvPr>
        </p:nvSpPr>
        <p:spPr/>
        <p:txBody>
          <a:bodyPr/>
          <a:lstStyle/>
          <a:p>
            <a:fld id="{69EBD32D-195D-4F3D-A468-E2426B61735F}" type="datetimeFigureOut">
              <a:rPr lang="en-AU" smtClean="0"/>
              <a:t>17/06/2026</a:t>
            </a:fld>
            <a:endParaRPr lang="en-AU" dirty="0"/>
          </a:p>
        </p:txBody>
      </p:sp>
      <p:sp>
        <p:nvSpPr>
          <p:cNvPr id="5" name="Footer Placeholder 4">
            <a:extLst>
              <a:ext uri="{FF2B5EF4-FFF2-40B4-BE49-F238E27FC236}">
                <a16:creationId xmlns:a16="http://schemas.microsoft.com/office/drawing/2014/main" id="{B31A1415-65EC-B9E2-533E-2CBCC464A372}"/>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C1FAA5EF-B05A-C174-3297-8BD1A3503157}"/>
              </a:ext>
            </a:extLst>
          </p:cNvPr>
          <p:cNvSpPr>
            <a:spLocks noGrp="1"/>
          </p:cNvSpPr>
          <p:nvPr>
            <p:ph type="sldNum" sz="quarter" idx="12"/>
          </p:nvPr>
        </p:nvSpPr>
        <p:spPr/>
        <p:txBody>
          <a:bodyPr/>
          <a:lstStyle/>
          <a:p>
            <a:fld id="{1AFB31E8-F4E6-4A21-86FF-5059A2FE7D72}" type="slidenum">
              <a:rPr lang="en-AU" smtClean="0"/>
              <a:t>‹#›</a:t>
            </a:fld>
            <a:endParaRPr lang="en-AU" dirty="0"/>
          </a:p>
        </p:txBody>
      </p:sp>
    </p:spTree>
    <p:extLst>
      <p:ext uri="{BB962C8B-B14F-4D97-AF65-F5344CB8AC3E}">
        <p14:creationId xmlns:p14="http://schemas.microsoft.com/office/powerpoint/2010/main" val="3800176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F9A7A-0C4D-68B8-A911-789E2BC88B46}"/>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F5E725A-099C-882E-FC51-4924A9D06E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5937E4E9-F88E-E415-4018-6AC136B8E3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819A7818-3E67-94A8-9D26-3C99DF7697F4}"/>
              </a:ext>
            </a:extLst>
          </p:cNvPr>
          <p:cNvSpPr>
            <a:spLocks noGrp="1"/>
          </p:cNvSpPr>
          <p:nvPr>
            <p:ph type="dt" sz="half" idx="10"/>
          </p:nvPr>
        </p:nvSpPr>
        <p:spPr/>
        <p:txBody>
          <a:bodyPr/>
          <a:lstStyle/>
          <a:p>
            <a:fld id="{69EBD32D-195D-4F3D-A468-E2426B61735F}" type="datetimeFigureOut">
              <a:rPr lang="en-AU" smtClean="0"/>
              <a:t>17/06/2026</a:t>
            </a:fld>
            <a:endParaRPr lang="en-AU" dirty="0"/>
          </a:p>
        </p:txBody>
      </p:sp>
      <p:sp>
        <p:nvSpPr>
          <p:cNvPr id="6" name="Footer Placeholder 5">
            <a:extLst>
              <a:ext uri="{FF2B5EF4-FFF2-40B4-BE49-F238E27FC236}">
                <a16:creationId xmlns:a16="http://schemas.microsoft.com/office/drawing/2014/main" id="{6F9E5DDF-C98D-24B8-3B3F-C075CE6F75D8}"/>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85CBB6E0-D867-C033-0B09-913468FCB424}"/>
              </a:ext>
            </a:extLst>
          </p:cNvPr>
          <p:cNvSpPr>
            <a:spLocks noGrp="1"/>
          </p:cNvSpPr>
          <p:nvPr>
            <p:ph type="sldNum" sz="quarter" idx="12"/>
          </p:nvPr>
        </p:nvSpPr>
        <p:spPr/>
        <p:txBody>
          <a:bodyPr/>
          <a:lstStyle/>
          <a:p>
            <a:fld id="{1AFB31E8-F4E6-4A21-86FF-5059A2FE7D72}" type="slidenum">
              <a:rPr lang="en-AU" smtClean="0"/>
              <a:t>‹#›</a:t>
            </a:fld>
            <a:endParaRPr lang="en-AU" dirty="0"/>
          </a:p>
        </p:txBody>
      </p:sp>
    </p:spTree>
    <p:extLst>
      <p:ext uri="{BB962C8B-B14F-4D97-AF65-F5344CB8AC3E}">
        <p14:creationId xmlns:p14="http://schemas.microsoft.com/office/powerpoint/2010/main" val="2843781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6CADD-A32E-DF41-294A-075CBE828446}"/>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9E353270-BEDB-3C8E-9ED1-02DF455D4E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B2D4592-E0F0-F254-C7B2-1FE78A665A1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C924BA73-9277-B274-6576-EA627D41C2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586BBB-316E-4E66-165A-A7BD5B1A006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A264D3E5-BED0-07C4-B6E0-16B50AB8E1AD}"/>
              </a:ext>
            </a:extLst>
          </p:cNvPr>
          <p:cNvSpPr>
            <a:spLocks noGrp="1"/>
          </p:cNvSpPr>
          <p:nvPr>
            <p:ph type="dt" sz="half" idx="10"/>
          </p:nvPr>
        </p:nvSpPr>
        <p:spPr/>
        <p:txBody>
          <a:bodyPr/>
          <a:lstStyle/>
          <a:p>
            <a:fld id="{69EBD32D-195D-4F3D-A468-E2426B61735F}" type="datetimeFigureOut">
              <a:rPr lang="en-AU" smtClean="0"/>
              <a:t>17/06/2026</a:t>
            </a:fld>
            <a:endParaRPr lang="en-AU" dirty="0"/>
          </a:p>
        </p:txBody>
      </p:sp>
      <p:sp>
        <p:nvSpPr>
          <p:cNvPr id="8" name="Footer Placeholder 7">
            <a:extLst>
              <a:ext uri="{FF2B5EF4-FFF2-40B4-BE49-F238E27FC236}">
                <a16:creationId xmlns:a16="http://schemas.microsoft.com/office/drawing/2014/main" id="{2232F8C1-C06D-D258-F7F9-FA94F0D9783F}"/>
              </a:ext>
            </a:extLst>
          </p:cNvPr>
          <p:cNvSpPr>
            <a:spLocks noGrp="1"/>
          </p:cNvSpPr>
          <p:nvPr>
            <p:ph type="ftr" sz="quarter" idx="11"/>
          </p:nvPr>
        </p:nvSpPr>
        <p:spPr/>
        <p:txBody>
          <a:bodyPr/>
          <a:lstStyle/>
          <a:p>
            <a:endParaRPr lang="en-AU" dirty="0"/>
          </a:p>
        </p:txBody>
      </p:sp>
      <p:sp>
        <p:nvSpPr>
          <p:cNvPr id="9" name="Slide Number Placeholder 8">
            <a:extLst>
              <a:ext uri="{FF2B5EF4-FFF2-40B4-BE49-F238E27FC236}">
                <a16:creationId xmlns:a16="http://schemas.microsoft.com/office/drawing/2014/main" id="{6C44D250-03EA-F731-F226-3075A0EE417F}"/>
              </a:ext>
            </a:extLst>
          </p:cNvPr>
          <p:cNvSpPr>
            <a:spLocks noGrp="1"/>
          </p:cNvSpPr>
          <p:nvPr>
            <p:ph type="sldNum" sz="quarter" idx="12"/>
          </p:nvPr>
        </p:nvSpPr>
        <p:spPr/>
        <p:txBody>
          <a:bodyPr/>
          <a:lstStyle/>
          <a:p>
            <a:fld id="{1AFB31E8-F4E6-4A21-86FF-5059A2FE7D72}" type="slidenum">
              <a:rPr lang="en-AU" smtClean="0"/>
              <a:t>‹#›</a:t>
            </a:fld>
            <a:endParaRPr lang="en-AU" dirty="0"/>
          </a:p>
        </p:txBody>
      </p:sp>
    </p:spTree>
    <p:extLst>
      <p:ext uri="{BB962C8B-B14F-4D97-AF65-F5344CB8AC3E}">
        <p14:creationId xmlns:p14="http://schemas.microsoft.com/office/powerpoint/2010/main" val="494583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CDC0C-FD54-EA13-AFC8-1EC9EA88C1BB}"/>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EF5B3F4E-6594-FECF-7D7D-2D973366A057}"/>
              </a:ext>
            </a:extLst>
          </p:cNvPr>
          <p:cNvSpPr>
            <a:spLocks noGrp="1"/>
          </p:cNvSpPr>
          <p:nvPr>
            <p:ph type="dt" sz="half" idx="10"/>
          </p:nvPr>
        </p:nvSpPr>
        <p:spPr/>
        <p:txBody>
          <a:bodyPr/>
          <a:lstStyle/>
          <a:p>
            <a:fld id="{69EBD32D-195D-4F3D-A468-E2426B61735F}" type="datetimeFigureOut">
              <a:rPr lang="en-AU" smtClean="0"/>
              <a:t>17/06/2026</a:t>
            </a:fld>
            <a:endParaRPr lang="en-AU" dirty="0"/>
          </a:p>
        </p:txBody>
      </p:sp>
      <p:sp>
        <p:nvSpPr>
          <p:cNvPr id="4" name="Footer Placeholder 3">
            <a:extLst>
              <a:ext uri="{FF2B5EF4-FFF2-40B4-BE49-F238E27FC236}">
                <a16:creationId xmlns:a16="http://schemas.microsoft.com/office/drawing/2014/main" id="{4928286C-8E5C-968F-3CE1-7C09519C45FE}"/>
              </a:ext>
            </a:extLst>
          </p:cNvPr>
          <p:cNvSpPr>
            <a:spLocks noGrp="1"/>
          </p:cNvSpPr>
          <p:nvPr>
            <p:ph type="ftr" sz="quarter" idx="11"/>
          </p:nvPr>
        </p:nvSpPr>
        <p:spPr/>
        <p:txBody>
          <a:bodyPr/>
          <a:lstStyle/>
          <a:p>
            <a:endParaRPr lang="en-AU" dirty="0"/>
          </a:p>
        </p:txBody>
      </p:sp>
      <p:sp>
        <p:nvSpPr>
          <p:cNvPr id="5" name="Slide Number Placeholder 4">
            <a:extLst>
              <a:ext uri="{FF2B5EF4-FFF2-40B4-BE49-F238E27FC236}">
                <a16:creationId xmlns:a16="http://schemas.microsoft.com/office/drawing/2014/main" id="{5E4EF8D9-5CC5-D61A-5A9F-480E93EDE2E5}"/>
              </a:ext>
            </a:extLst>
          </p:cNvPr>
          <p:cNvSpPr>
            <a:spLocks noGrp="1"/>
          </p:cNvSpPr>
          <p:nvPr>
            <p:ph type="sldNum" sz="quarter" idx="12"/>
          </p:nvPr>
        </p:nvSpPr>
        <p:spPr/>
        <p:txBody>
          <a:bodyPr/>
          <a:lstStyle/>
          <a:p>
            <a:fld id="{1AFB31E8-F4E6-4A21-86FF-5059A2FE7D72}" type="slidenum">
              <a:rPr lang="en-AU" smtClean="0"/>
              <a:t>‹#›</a:t>
            </a:fld>
            <a:endParaRPr lang="en-AU" dirty="0"/>
          </a:p>
        </p:txBody>
      </p:sp>
    </p:spTree>
    <p:extLst>
      <p:ext uri="{BB962C8B-B14F-4D97-AF65-F5344CB8AC3E}">
        <p14:creationId xmlns:p14="http://schemas.microsoft.com/office/powerpoint/2010/main" val="1289106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48E0F7-C2AD-7CFD-790E-FF9AD4AD4AF4}"/>
              </a:ext>
            </a:extLst>
          </p:cNvPr>
          <p:cNvSpPr>
            <a:spLocks noGrp="1"/>
          </p:cNvSpPr>
          <p:nvPr>
            <p:ph type="dt" sz="half" idx="10"/>
          </p:nvPr>
        </p:nvSpPr>
        <p:spPr/>
        <p:txBody>
          <a:bodyPr/>
          <a:lstStyle/>
          <a:p>
            <a:fld id="{69EBD32D-195D-4F3D-A468-E2426B61735F}" type="datetimeFigureOut">
              <a:rPr lang="en-AU" smtClean="0"/>
              <a:t>17/06/2026</a:t>
            </a:fld>
            <a:endParaRPr lang="en-AU" dirty="0"/>
          </a:p>
        </p:txBody>
      </p:sp>
      <p:sp>
        <p:nvSpPr>
          <p:cNvPr id="3" name="Footer Placeholder 2">
            <a:extLst>
              <a:ext uri="{FF2B5EF4-FFF2-40B4-BE49-F238E27FC236}">
                <a16:creationId xmlns:a16="http://schemas.microsoft.com/office/drawing/2014/main" id="{2A2ED8DB-DB7B-AE9B-7F8A-8E9167676A99}"/>
              </a:ext>
            </a:extLst>
          </p:cNvPr>
          <p:cNvSpPr>
            <a:spLocks noGrp="1"/>
          </p:cNvSpPr>
          <p:nvPr>
            <p:ph type="ftr" sz="quarter" idx="11"/>
          </p:nvPr>
        </p:nvSpPr>
        <p:spPr/>
        <p:txBody>
          <a:bodyPr/>
          <a:lstStyle/>
          <a:p>
            <a:endParaRPr lang="en-AU" dirty="0"/>
          </a:p>
        </p:txBody>
      </p:sp>
      <p:sp>
        <p:nvSpPr>
          <p:cNvPr id="4" name="Slide Number Placeholder 3">
            <a:extLst>
              <a:ext uri="{FF2B5EF4-FFF2-40B4-BE49-F238E27FC236}">
                <a16:creationId xmlns:a16="http://schemas.microsoft.com/office/drawing/2014/main" id="{399BE72C-7B2F-40B6-1ABE-CFFA691F85B3}"/>
              </a:ext>
            </a:extLst>
          </p:cNvPr>
          <p:cNvSpPr>
            <a:spLocks noGrp="1"/>
          </p:cNvSpPr>
          <p:nvPr>
            <p:ph type="sldNum" sz="quarter" idx="12"/>
          </p:nvPr>
        </p:nvSpPr>
        <p:spPr/>
        <p:txBody>
          <a:bodyPr/>
          <a:lstStyle/>
          <a:p>
            <a:fld id="{1AFB31E8-F4E6-4A21-86FF-5059A2FE7D72}" type="slidenum">
              <a:rPr lang="en-AU" smtClean="0"/>
              <a:t>‹#›</a:t>
            </a:fld>
            <a:endParaRPr lang="en-AU" dirty="0"/>
          </a:p>
        </p:txBody>
      </p:sp>
    </p:spTree>
    <p:extLst>
      <p:ext uri="{BB962C8B-B14F-4D97-AF65-F5344CB8AC3E}">
        <p14:creationId xmlns:p14="http://schemas.microsoft.com/office/powerpoint/2010/main" val="14778545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9460E-2665-EAA1-CE22-5CED7D037C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1638F676-4E06-486C-3E98-B5B0518677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CDAACE88-5ADA-206B-7EF1-3ED8D7BB3A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399C4D-DC9F-06C8-5CE7-8385C14F0ECD}"/>
              </a:ext>
            </a:extLst>
          </p:cNvPr>
          <p:cNvSpPr>
            <a:spLocks noGrp="1"/>
          </p:cNvSpPr>
          <p:nvPr>
            <p:ph type="dt" sz="half" idx="10"/>
          </p:nvPr>
        </p:nvSpPr>
        <p:spPr/>
        <p:txBody>
          <a:bodyPr/>
          <a:lstStyle/>
          <a:p>
            <a:fld id="{69EBD32D-195D-4F3D-A468-E2426B61735F}" type="datetimeFigureOut">
              <a:rPr lang="en-AU" smtClean="0"/>
              <a:t>17/06/2026</a:t>
            </a:fld>
            <a:endParaRPr lang="en-AU" dirty="0"/>
          </a:p>
        </p:txBody>
      </p:sp>
      <p:sp>
        <p:nvSpPr>
          <p:cNvPr id="6" name="Footer Placeholder 5">
            <a:extLst>
              <a:ext uri="{FF2B5EF4-FFF2-40B4-BE49-F238E27FC236}">
                <a16:creationId xmlns:a16="http://schemas.microsoft.com/office/drawing/2014/main" id="{7AE08CFD-479D-62D5-AAFC-74B616F92733}"/>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4AFB1B84-AF0F-77C5-E599-7EE581C5374B}"/>
              </a:ext>
            </a:extLst>
          </p:cNvPr>
          <p:cNvSpPr>
            <a:spLocks noGrp="1"/>
          </p:cNvSpPr>
          <p:nvPr>
            <p:ph type="sldNum" sz="quarter" idx="12"/>
          </p:nvPr>
        </p:nvSpPr>
        <p:spPr/>
        <p:txBody>
          <a:bodyPr/>
          <a:lstStyle/>
          <a:p>
            <a:fld id="{1AFB31E8-F4E6-4A21-86FF-5059A2FE7D72}" type="slidenum">
              <a:rPr lang="en-AU" smtClean="0"/>
              <a:t>‹#›</a:t>
            </a:fld>
            <a:endParaRPr lang="en-AU" dirty="0"/>
          </a:p>
        </p:txBody>
      </p:sp>
    </p:spTree>
    <p:extLst>
      <p:ext uri="{BB962C8B-B14F-4D97-AF65-F5344CB8AC3E}">
        <p14:creationId xmlns:p14="http://schemas.microsoft.com/office/powerpoint/2010/main" val="3786232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5EA71-ADE1-1C25-9566-AC7296163F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665469C7-C23E-8056-5421-17A6D8EEC0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Text Placeholder 3">
            <a:extLst>
              <a:ext uri="{FF2B5EF4-FFF2-40B4-BE49-F238E27FC236}">
                <a16:creationId xmlns:a16="http://schemas.microsoft.com/office/drawing/2014/main" id="{8D038AA9-2BDD-3031-D2A4-DE0937EE07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3BA41E-6216-38A1-AAB2-1166FE882D20}"/>
              </a:ext>
            </a:extLst>
          </p:cNvPr>
          <p:cNvSpPr>
            <a:spLocks noGrp="1"/>
          </p:cNvSpPr>
          <p:nvPr>
            <p:ph type="dt" sz="half" idx="10"/>
          </p:nvPr>
        </p:nvSpPr>
        <p:spPr/>
        <p:txBody>
          <a:bodyPr/>
          <a:lstStyle/>
          <a:p>
            <a:fld id="{69EBD32D-195D-4F3D-A468-E2426B61735F}" type="datetimeFigureOut">
              <a:rPr lang="en-AU" smtClean="0"/>
              <a:t>17/06/2026</a:t>
            </a:fld>
            <a:endParaRPr lang="en-AU" dirty="0"/>
          </a:p>
        </p:txBody>
      </p:sp>
      <p:sp>
        <p:nvSpPr>
          <p:cNvPr id="6" name="Footer Placeholder 5">
            <a:extLst>
              <a:ext uri="{FF2B5EF4-FFF2-40B4-BE49-F238E27FC236}">
                <a16:creationId xmlns:a16="http://schemas.microsoft.com/office/drawing/2014/main" id="{F5046BAB-7393-D54D-D68F-3DA38916B61E}"/>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44C97C46-F2EC-28BF-3785-A6294D8BA44E}"/>
              </a:ext>
            </a:extLst>
          </p:cNvPr>
          <p:cNvSpPr>
            <a:spLocks noGrp="1"/>
          </p:cNvSpPr>
          <p:nvPr>
            <p:ph type="sldNum" sz="quarter" idx="12"/>
          </p:nvPr>
        </p:nvSpPr>
        <p:spPr/>
        <p:txBody>
          <a:bodyPr/>
          <a:lstStyle/>
          <a:p>
            <a:fld id="{1AFB31E8-F4E6-4A21-86FF-5059A2FE7D72}" type="slidenum">
              <a:rPr lang="en-AU" smtClean="0"/>
              <a:t>‹#›</a:t>
            </a:fld>
            <a:endParaRPr lang="en-AU" dirty="0"/>
          </a:p>
        </p:txBody>
      </p:sp>
    </p:spTree>
    <p:extLst>
      <p:ext uri="{BB962C8B-B14F-4D97-AF65-F5344CB8AC3E}">
        <p14:creationId xmlns:p14="http://schemas.microsoft.com/office/powerpoint/2010/main" val="3535595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image" Target="../media/image10.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7B54B9-98CF-3E2B-9AF5-308CEBE780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4987DC90-AC1B-1D79-9891-2CCF395840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C229EFA-A84F-BBC1-A4E3-BAB274C8F4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9EBD32D-195D-4F3D-A468-E2426B61735F}" type="datetimeFigureOut">
              <a:rPr lang="en-AU" smtClean="0"/>
              <a:t>17/06/2026</a:t>
            </a:fld>
            <a:endParaRPr lang="en-AU" dirty="0"/>
          </a:p>
        </p:txBody>
      </p:sp>
      <p:sp>
        <p:nvSpPr>
          <p:cNvPr id="5" name="Footer Placeholder 4">
            <a:extLst>
              <a:ext uri="{FF2B5EF4-FFF2-40B4-BE49-F238E27FC236}">
                <a16:creationId xmlns:a16="http://schemas.microsoft.com/office/drawing/2014/main" id="{2A5117A9-49F9-7D43-B556-1C6849BF78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dirty="0"/>
          </a:p>
        </p:txBody>
      </p:sp>
      <p:sp>
        <p:nvSpPr>
          <p:cNvPr id="6" name="Slide Number Placeholder 5">
            <a:extLst>
              <a:ext uri="{FF2B5EF4-FFF2-40B4-BE49-F238E27FC236}">
                <a16:creationId xmlns:a16="http://schemas.microsoft.com/office/drawing/2014/main" id="{A4A389A0-3716-11F4-39E2-2C6E66FD25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AFB31E8-F4E6-4A21-86FF-5059A2FE7D72}" type="slidenum">
              <a:rPr lang="en-AU" smtClean="0"/>
              <a:t>‹#›</a:t>
            </a:fld>
            <a:endParaRPr lang="en-AU" dirty="0"/>
          </a:p>
        </p:txBody>
      </p:sp>
    </p:spTree>
    <p:extLst>
      <p:ext uri="{BB962C8B-B14F-4D97-AF65-F5344CB8AC3E}">
        <p14:creationId xmlns:p14="http://schemas.microsoft.com/office/powerpoint/2010/main" val="7236827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FED88A-DEE8-B79E-4148-AFC6E21B4FF0}"/>
              </a:ext>
            </a:extLst>
          </p:cNvPr>
          <p:cNvPicPr>
            <a:picLocks noChangeAspect="1"/>
          </p:cNvPicPr>
          <p:nvPr userDrawn="1"/>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244617963"/>
      </p:ext>
    </p:extLst>
  </p:cSld>
  <p:clrMap bg1="lt1" tx1="dk1" bg2="lt2" tx2="dk2" accent1="accent1" accent2="accent2" accent3="accent3" accent4="accent4" accent5="accent5" accent6="accent6" hlink="hlink" folHlink="folHlink"/>
  <p:sldLayoutIdLst>
    <p:sldLayoutId id="2147483662" r:id="rId1"/>
    <p:sldLayoutId id="214748367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31.png"/><Relationship Id="rId5" Type="http://schemas.openxmlformats.org/officeDocument/2006/relationships/hyperlink" Target="https://grieflink.org.au/factsheets/grief-reactions-in-different-cultures/" TargetMode="Externa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hyperlink" Target="https://www.caresearch.com.au/Community/Older-Australia/Grievin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image" Target="../media/image38.png"/><Relationship Id="rId5" Type="http://schemas.openxmlformats.org/officeDocument/2006/relationships/hyperlink" Target="https://www.palliaged.com.au/Supporting-Services/Training-and-Education/Online-Learning/Introduction-to-Cultural-Awareness-in-Aged-Care" TargetMode="External"/><Relationship Id="rId4" Type="http://schemas.openxmlformats.org/officeDocument/2006/relationships/hyperlink" Target="https://www.palliaged.com.au/Supporting-Services/Training-and-Education/Online-Learning/Culturally-Responsive-Support-in-Aged-Care"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4.png"/><Relationship Id="rId7" Type="http://schemas.openxmlformats.org/officeDocument/2006/relationships/hyperlink" Target="https://www.linkedin.com/company/caresearch-palliative-care/"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42.png"/><Relationship Id="rId5" Type="http://schemas.openxmlformats.org/officeDocument/2006/relationships/image" Target="../media/image39.png"/><Relationship Id="rId10" Type="http://schemas.openxmlformats.org/officeDocument/2006/relationships/image" Target="../media/image41.png"/><Relationship Id="rId4" Type="http://schemas.openxmlformats.org/officeDocument/2006/relationships/hyperlink" Target="https://www.facebook.com/CareSearchProject" TargetMode="External"/><Relationship Id="rId9" Type="http://schemas.openxmlformats.org/officeDocument/2006/relationships/hyperlink" Target="https://x.com/CareSearch"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98A0881-845C-D66E-31DF-EC530CFE9036}"/>
              </a:ext>
            </a:extLst>
          </p:cNvPr>
          <p:cNvSpPr/>
          <p:nvPr/>
        </p:nvSpPr>
        <p:spPr>
          <a:xfrm>
            <a:off x="4206240" y="5943600"/>
            <a:ext cx="4224528" cy="215444"/>
          </a:xfrm>
          <a:prstGeom prst="rect">
            <a:avLst/>
          </a:prstGeom>
          <a:solidFill>
            <a:srgbClr val="F2F5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 name="Text Box 3"/>
          <p:cNvSpPr txBox="1">
            <a:spLocks noChangeArrowheads="1"/>
          </p:cNvSpPr>
          <p:nvPr/>
        </p:nvSpPr>
        <p:spPr bwMode="auto">
          <a:xfrm>
            <a:off x="723864" y="1607732"/>
            <a:ext cx="2898376" cy="3642536"/>
          </a:xfrm>
          <a:prstGeom prst="rect">
            <a:avLst/>
          </a:prstGeom>
          <a:noFill/>
          <a:ln w="9525">
            <a:noFill/>
            <a:miter lim="800000"/>
            <a:headEnd/>
            <a:tailEnd/>
          </a:ln>
        </p:spPr>
        <p:txBody>
          <a:bodyPr wrap="square" lIns="0" tIns="0" rIns="0" bIns="0">
            <a:spAutoFit/>
          </a:bodyPr>
          <a:lstStyle/>
          <a:p>
            <a:pPr>
              <a:lnSpc>
                <a:spcPct val="110000"/>
              </a:lnSpc>
              <a:spcBef>
                <a:spcPct val="50000"/>
              </a:spcBef>
            </a:pPr>
            <a:r>
              <a:rPr lang="en-AU" sz="3600" b="1" dirty="0"/>
              <a:t>Using CareSearch &amp; </a:t>
            </a:r>
            <a:r>
              <a:rPr lang="en-AU" sz="3600" b="1" dirty="0" err="1"/>
              <a:t>palliAGED</a:t>
            </a:r>
            <a:r>
              <a:rPr lang="en-AU" sz="3600" b="1" dirty="0"/>
              <a:t> resources - Grief and Bereavement</a:t>
            </a:r>
            <a:endParaRPr lang="en-US" sz="3600" b="1" dirty="0">
              <a:solidFill>
                <a:schemeClr val="bg1"/>
              </a:solidFill>
              <a:latin typeface="Nunito Light" pitchFamily="2" charset="77"/>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BDC01E18-AF27-FF98-5C9F-BE168D399E95}"/>
              </a:ext>
            </a:extLst>
          </p:cNvPr>
          <p:cNvSpPr txBox="1"/>
          <p:nvPr/>
        </p:nvSpPr>
        <p:spPr>
          <a:xfrm>
            <a:off x="4152823" y="5937038"/>
            <a:ext cx="8147304" cy="230832"/>
          </a:xfrm>
          <a:prstGeom prst="rect">
            <a:avLst/>
          </a:prstGeom>
          <a:noFill/>
        </p:spPr>
        <p:txBody>
          <a:bodyPr wrap="square" rtlCol="0">
            <a:spAutoFit/>
          </a:bodyPr>
          <a:lstStyle/>
          <a:p>
            <a:r>
              <a:rPr lang="en-GB" sz="900" dirty="0">
                <a:solidFill>
                  <a:srgbClr val="003594"/>
                </a:solidFill>
              </a:rPr>
              <a:t>CareSearch is funded by the Australian Government Department of Health, Disability and Ageing</a:t>
            </a:r>
            <a:endParaRPr lang="en-AU" sz="900" dirty="0">
              <a:solidFill>
                <a:srgbClr val="003594"/>
              </a:solidFill>
            </a:endParaRPr>
          </a:p>
        </p:txBody>
      </p:sp>
      <p:pic>
        <p:nvPicPr>
          <p:cNvPr id="6" name="Picture 5">
            <a:extLst>
              <a:ext uri="{FF2B5EF4-FFF2-40B4-BE49-F238E27FC236}">
                <a16:creationId xmlns:a16="http://schemas.microsoft.com/office/drawing/2014/main" id="{FBCD8F83-B228-E966-686F-8BC7B73B0A7A}"/>
              </a:ext>
            </a:extLst>
          </p:cNvPr>
          <p:cNvPicPr>
            <a:picLocks noChangeAspect="1"/>
          </p:cNvPicPr>
          <p:nvPr/>
        </p:nvPicPr>
        <p:blipFill>
          <a:blip r:embed="rId3"/>
          <a:stretch>
            <a:fillRect/>
          </a:stretch>
        </p:blipFill>
        <p:spPr>
          <a:xfrm>
            <a:off x="479577" y="5596030"/>
            <a:ext cx="3258705" cy="1143680"/>
          </a:xfrm>
          <a:prstGeom prst="rect">
            <a:avLst/>
          </a:prstGeom>
        </p:spPr>
      </p:pic>
      <p:pic>
        <p:nvPicPr>
          <p:cNvPr id="8" name="Picture 7">
            <a:extLst>
              <a:ext uri="{FF2B5EF4-FFF2-40B4-BE49-F238E27FC236}">
                <a16:creationId xmlns:a16="http://schemas.microsoft.com/office/drawing/2014/main" id="{38531358-C907-1433-6EDC-045458BB87CE}"/>
              </a:ext>
            </a:extLst>
          </p:cNvPr>
          <p:cNvPicPr>
            <a:picLocks noChangeAspect="1"/>
          </p:cNvPicPr>
          <p:nvPr/>
        </p:nvPicPr>
        <p:blipFill>
          <a:blip r:embed="rId4"/>
          <a:stretch>
            <a:fillRect/>
          </a:stretch>
        </p:blipFill>
        <p:spPr>
          <a:xfrm>
            <a:off x="9215718" y="2536294"/>
            <a:ext cx="2252418" cy="53727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09F85-C90A-CF78-627D-F572C618A741}"/>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31793008-4E9F-ADDF-7B20-D111029DE908}"/>
              </a:ext>
            </a:extLst>
          </p:cNvPr>
          <p:cNvSpPr txBox="1"/>
          <p:nvPr/>
        </p:nvSpPr>
        <p:spPr>
          <a:xfrm>
            <a:off x="5029201" y="6423633"/>
            <a:ext cx="6405238" cy="261610"/>
          </a:xfrm>
          <a:prstGeom prst="rect">
            <a:avLst/>
          </a:prstGeom>
          <a:noFill/>
        </p:spPr>
        <p:txBody>
          <a:bodyPr wrap="square" rtlCol="0">
            <a:spAutoFit/>
          </a:bodyPr>
          <a:lstStyle/>
          <a:p>
            <a:pPr algn="r"/>
            <a:r>
              <a:rPr lang="en-AU" sz="1100" dirty="0">
                <a:latin typeface="Nunito" pitchFamily="2" charset="0"/>
              </a:rPr>
              <a:t>CareSearch is funded by the Australian Government Department of Health, Disability and Ageing</a:t>
            </a:r>
          </a:p>
        </p:txBody>
      </p:sp>
      <p:pic>
        <p:nvPicPr>
          <p:cNvPr id="8" name="Picture 7" descr="A blue and black logo&#10;&#10;Description automatically generated">
            <a:extLst>
              <a:ext uri="{FF2B5EF4-FFF2-40B4-BE49-F238E27FC236}">
                <a16:creationId xmlns:a16="http://schemas.microsoft.com/office/drawing/2014/main" id="{2E34FFD4-2FAD-6B8F-C9AF-155210B6A6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5943971"/>
            <a:ext cx="2018748" cy="741272"/>
          </a:xfrm>
          <a:prstGeom prst="rect">
            <a:avLst/>
          </a:prstGeom>
        </p:spPr>
      </p:pic>
      <p:sp>
        <p:nvSpPr>
          <p:cNvPr id="9" name="Rectangle: Rounded Corners 8">
            <a:extLst>
              <a:ext uri="{FF2B5EF4-FFF2-40B4-BE49-F238E27FC236}">
                <a16:creationId xmlns:a16="http://schemas.microsoft.com/office/drawing/2014/main" id="{822BC205-301E-1820-87E9-F0E4486B390E}"/>
              </a:ext>
            </a:extLst>
          </p:cNvPr>
          <p:cNvSpPr/>
          <p:nvPr/>
        </p:nvSpPr>
        <p:spPr>
          <a:xfrm>
            <a:off x="3523695" y="6280509"/>
            <a:ext cx="7830105" cy="45719"/>
          </a:xfrm>
          <a:prstGeom prst="roundRect">
            <a:avLst/>
          </a:prstGeom>
          <a:solidFill>
            <a:srgbClr val="2478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E0B37EBD-1B2F-02F6-3ED1-5FD056FC5C96}"/>
              </a:ext>
            </a:extLst>
          </p:cNvPr>
          <p:cNvSpPr>
            <a:spLocks noGrp="1"/>
          </p:cNvSpPr>
          <p:nvPr>
            <p:ph type="title"/>
          </p:nvPr>
        </p:nvSpPr>
        <p:spPr>
          <a:xfrm>
            <a:off x="469393" y="763981"/>
            <a:ext cx="8988372" cy="768350"/>
          </a:xfrm>
        </p:spPr>
        <p:txBody>
          <a:bodyPr>
            <a:normAutofit fontScale="90000"/>
          </a:bodyPr>
          <a:lstStyle/>
          <a:p>
            <a:r>
              <a:rPr lang="en-AU" sz="4400" b="1" dirty="0"/>
              <a:t>Case # 1 Grief as Withdrawal</a:t>
            </a:r>
            <a:br>
              <a:rPr lang="en-AU" sz="4400" b="1" dirty="0"/>
            </a:br>
            <a:endParaRPr lang="en-AU" sz="4400" b="1" dirty="0">
              <a:latin typeface="Nunito" pitchFamily="2" charset="0"/>
            </a:endParaRPr>
          </a:p>
        </p:txBody>
      </p:sp>
      <p:sp>
        <p:nvSpPr>
          <p:cNvPr id="3" name="Rectangle: Rounded Corners 2">
            <a:extLst>
              <a:ext uri="{FF2B5EF4-FFF2-40B4-BE49-F238E27FC236}">
                <a16:creationId xmlns:a16="http://schemas.microsoft.com/office/drawing/2014/main" id="{753BD46B-3BD5-3197-62BB-8900C5D373DA}"/>
              </a:ext>
            </a:extLst>
          </p:cNvPr>
          <p:cNvSpPr/>
          <p:nvPr/>
        </p:nvSpPr>
        <p:spPr>
          <a:xfrm>
            <a:off x="3523695" y="6234790"/>
            <a:ext cx="7830105" cy="45719"/>
          </a:xfrm>
          <a:prstGeom prst="roundRect">
            <a:avLst/>
          </a:prstGeom>
          <a:solidFill>
            <a:srgbClr val="1053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Text Placeholder 3">
            <a:extLst>
              <a:ext uri="{FF2B5EF4-FFF2-40B4-BE49-F238E27FC236}">
                <a16:creationId xmlns:a16="http://schemas.microsoft.com/office/drawing/2014/main" id="{9A749C45-9850-80BB-29CD-B7E9B1E4DA0B}"/>
              </a:ext>
            </a:extLst>
          </p:cNvPr>
          <p:cNvSpPr>
            <a:spLocks noGrp="1"/>
          </p:cNvSpPr>
          <p:nvPr>
            <p:ph type="body" sz="half" idx="2"/>
          </p:nvPr>
        </p:nvSpPr>
        <p:spPr>
          <a:xfrm>
            <a:off x="469393" y="1046112"/>
            <a:ext cx="10745454" cy="4800454"/>
          </a:xfrm>
        </p:spPr>
        <p:txBody>
          <a:bodyPr>
            <a:noAutofit/>
          </a:bodyPr>
          <a:lstStyle/>
          <a:p>
            <a:r>
              <a:rPr lang="en-AU" sz="2000" b="1" dirty="0"/>
              <a:t>84-year-old man with advanced COPD, </a:t>
            </a:r>
            <a:r>
              <a:rPr lang="en-AU" sz="2000" dirty="0"/>
              <a:t>Vietnamese background, limited English</a:t>
            </a:r>
          </a:p>
          <a:p>
            <a:r>
              <a:rPr lang="en-AU" sz="2000" dirty="0"/>
              <a:t>Becoming more withdrawn; refuses meals, avoids staff</a:t>
            </a:r>
          </a:p>
          <a:p>
            <a:r>
              <a:rPr lang="en-AU" sz="2000" dirty="0"/>
              <a:t>Daughter says: “He doesn’t want to talk about dying”</a:t>
            </a:r>
          </a:p>
          <a:p>
            <a:endParaRPr lang="en-AU" sz="2000" dirty="0"/>
          </a:p>
          <a:p>
            <a:r>
              <a:rPr lang="en-AU" sz="2000" b="1" dirty="0"/>
              <a:t>What’s happening: </a:t>
            </a:r>
            <a:r>
              <a:rPr lang="en-AU" sz="2000" dirty="0"/>
              <a:t>Loss of independence, appetite, role as family elder</a:t>
            </a:r>
          </a:p>
          <a:p>
            <a:r>
              <a:rPr lang="en-AU" sz="2000" dirty="0"/>
              <a:t>Possible anticipatory grief + cultural beliefs about discussing death</a:t>
            </a:r>
          </a:p>
          <a:p>
            <a:r>
              <a:rPr lang="en-AU" sz="2000" dirty="0"/>
              <a:t>Grief may present as withdrawal, not words</a:t>
            </a:r>
          </a:p>
          <a:p>
            <a:endParaRPr lang="en-AU" sz="2000" b="1" dirty="0"/>
          </a:p>
          <a:p>
            <a:r>
              <a:rPr lang="en-AU" sz="2000" b="1" dirty="0"/>
              <a:t>Strategies might include:</a:t>
            </a:r>
          </a:p>
          <a:p>
            <a:r>
              <a:rPr lang="en-AU" sz="2000" dirty="0"/>
              <a:t>Use interpreter, is the person feeling isolated when family not there?</a:t>
            </a:r>
          </a:p>
          <a:p>
            <a:r>
              <a:rPr lang="en-AU" sz="2000" dirty="0"/>
              <a:t>Ask family about preferences, what does culturally safe care look like?</a:t>
            </a:r>
          </a:p>
          <a:p>
            <a:r>
              <a:rPr lang="en-AU" sz="2000" dirty="0"/>
              <a:t>Offer presence without forcing conversation</a:t>
            </a:r>
            <a:endParaRPr lang="en-GB" sz="2000" dirty="0"/>
          </a:p>
        </p:txBody>
      </p:sp>
      <p:pic>
        <p:nvPicPr>
          <p:cNvPr id="11" name="Content Placeholder 7" descr="Nurse holding patient's hand">
            <a:extLst>
              <a:ext uri="{FF2B5EF4-FFF2-40B4-BE49-F238E27FC236}">
                <a16:creationId xmlns:a16="http://schemas.microsoft.com/office/drawing/2014/main" id="{2891F06C-B500-46C6-A6BD-3F1BE062AD73}"/>
              </a:ext>
            </a:extLst>
          </p:cNvPr>
          <p:cNvPicPr>
            <a:picLocks noGrp="1" noChangeAspect="1"/>
          </p:cNvPicPr>
          <p:nvPr/>
        </p:nvPicPr>
        <p:blipFill>
          <a:blip r:embed="rId4"/>
          <a:srcRect l="11193" r="7953" b="2"/>
          <a:stretch>
            <a:fillRect/>
          </a:stretch>
        </p:blipFill>
        <p:spPr>
          <a:xfrm>
            <a:off x="8679773" y="3335770"/>
            <a:ext cx="3159376" cy="2608201"/>
          </a:xfrm>
          <a:prstGeom prst="rect">
            <a:avLst/>
          </a:prstGeom>
        </p:spPr>
      </p:pic>
    </p:spTree>
    <p:extLst>
      <p:ext uri="{BB962C8B-B14F-4D97-AF65-F5344CB8AC3E}">
        <p14:creationId xmlns:p14="http://schemas.microsoft.com/office/powerpoint/2010/main" val="21294655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6A6A9-0F6F-DF41-63C8-6D1C33F47C10}"/>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46947492-3368-C216-78E5-BE4AFBCBBB4E}"/>
              </a:ext>
            </a:extLst>
          </p:cNvPr>
          <p:cNvSpPr txBox="1"/>
          <p:nvPr/>
        </p:nvSpPr>
        <p:spPr>
          <a:xfrm>
            <a:off x="5029201" y="6423633"/>
            <a:ext cx="6405238" cy="261610"/>
          </a:xfrm>
          <a:prstGeom prst="rect">
            <a:avLst/>
          </a:prstGeom>
          <a:noFill/>
        </p:spPr>
        <p:txBody>
          <a:bodyPr wrap="square" rtlCol="0">
            <a:spAutoFit/>
          </a:bodyPr>
          <a:lstStyle/>
          <a:p>
            <a:pPr algn="r"/>
            <a:r>
              <a:rPr lang="en-AU" sz="1100" dirty="0">
                <a:latin typeface="Nunito" pitchFamily="2" charset="0"/>
              </a:rPr>
              <a:t>CareSearch is funded by the Australian Government Department of Health, Disability and Ageing</a:t>
            </a:r>
          </a:p>
        </p:txBody>
      </p:sp>
      <p:pic>
        <p:nvPicPr>
          <p:cNvPr id="8" name="Picture 7" descr="A blue and black logo&#10;&#10;Description automatically generated">
            <a:extLst>
              <a:ext uri="{FF2B5EF4-FFF2-40B4-BE49-F238E27FC236}">
                <a16:creationId xmlns:a16="http://schemas.microsoft.com/office/drawing/2014/main" id="{0D86EB23-C362-BA73-9A66-2D32DA8EF9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5943971"/>
            <a:ext cx="2018748" cy="741272"/>
          </a:xfrm>
          <a:prstGeom prst="rect">
            <a:avLst/>
          </a:prstGeom>
        </p:spPr>
      </p:pic>
      <p:sp>
        <p:nvSpPr>
          <p:cNvPr id="9" name="Rectangle: Rounded Corners 8">
            <a:extLst>
              <a:ext uri="{FF2B5EF4-FFF2-40B4-BE49-F238E27FC236}">
                <a16:creationId xmlns:a16="http://schemas.microsoft.com/office/drawing/2014/main" id="{6689F6DC-02F7-61B7-7BA0-5B38DE2E4D1F}"/>
              </a:ext>
            </a:extLst>
          </p:cNvPr>
          <p:cNvSpPr/>
          <p:nvPr/>
        </p:nvSpPr>
        <p:spPr>
          <a:xfrm>
            <a:off x="3523695" y="6280509"/>
            <a:ext cx="7830105" cy="45719"/>
          </a:xfrm>
          <a:prstGeom prst="roundRect">
            <a:avLst/>
          </a:prstGeom>
          <a:solidFill>
            <a:srgbClr val="2478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246CCFDD-6DF6-E6C9-55C9-C9ED0690F47D}"/>
              </a:ext>
            </a:extLst>
          </p:cNvPr>
          <p:cNvSpPr>
            <a:spLocks noGrp="1"/>
          </p:cNvSpPr>
          <p:nvPr>
            <p:ph type="title"/>
          </p:nvPr>
        </p:nvSpPr>
        <p:spPr>
          <a:xfrm>
            <a:off x="469393" y="763981"/>
            <a:ext cx="8988372" cy="768350"/>
          </a:xfrm>
        </p:spPr>
        <p:txBody>
          <a:bodyPr>
            <a:normAutofit fontScale="90000"/>
          </a:bodyPr>
          <a:lstStyle/>
          <a:p>
            <a:r>
              <a:rPr lang="en-AU" sz="4400" b="1" dirty="0"/>
              <a:t>Case # 1 Grief as Withdrawal</a:t>
            </a:r>
            <a:br>
              <a:rPr lang="en-AU" sz="4400" b="1" dirty="0"/>
            </a:br>
            <a:endParaRPr lang="en-AU" sz="4400" b="1" dirty="0">
              <a:latin typeface="Nunito" pitchFamily="2" charset="0"/>
            </a:endParaRPr>
          </a:p>
        </p:txBody>
      </p:sp>
      <p:sp>
        <p:nvSpPr>
          <p:cNvPr id="3" name="Rectangle: Rounded Corners 2">
            <a:extLst>
              <a:ext uri="{FF2B5EF4-FFF2-40B4-BE49-F238E27FC236}">
                <a16:creationId xmlns:a16="http://schemas.microsoft.com/office/drawing/2014/main" id="{7452539E-A192-1398-5C1E-2E2A65057943}"/>
              </a:ext>
            </a:extLst>
          </p:cNvPr>
          <p:cNvSpPr/>
          <p:nvPr/>
        </p:nvSpPr>
        <p:spPr>
          <a:xfrm>
            <a:off x="3523695" y="6234790"/>
            <a:ext cx="7830105" cy="45719"/>
          </a:xfrm>
          <a:prstGeom prst="roundRect">
            <a:avLst/>
          </a:prstGeom>
          <a:solidFill>
            <a:srgbClr val="1053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Text Placeholder 3">
            <a:extLst>
              <a:ext uri="{FF2B5EF4-FFF2-40B4-BE49-F238E27FC236}">
                <a16:creationId xmlns:a16="http://schemas.microsoft.com/office/drawing/2014/main" id="{75435B12-84F7-6B04-6AAB-6FE55B3E4657}"/>
              </a:ext>
            </a:extLst>
          </p:cNvPr>
          <p:cNvSpPr>
            <a:spLocks noGrp="1"/>
          </p:cNvSpPr>
          <p:nvPr>
            <p:ph type="body" sz="half" idx="2"/>
          </p:nvPr>
        </p:nvSpPr>
        <p:spPr>
          <a:xfrm>
            <a:off x="469393" y="1046112"/>
            <a:ext cx="8869895" cy="4800454"/>
          </a:xfrm>
        </p:spPr>
        <p:txBody>
          <a:bodyPr>
            <a:noAutofit/>
          </a:bodyPr>
          <a:lstStyle/>
          <a:p>
            <a:r>
              <a:rPr lang="en-AU" sz="2000" b="1" dirty="0"/>
              <a:t>84-year-old man with advanced COPD, </a:t>
            </a:r>
            <a:r>
              <a:rPr lang="en-AU" sz="2000" dirty="0"/>
              <a:t>Vietnamese background, limited English</a:t>
            </a:r>
          </a:p>
          <a:p>
            <a:r>
              <a:rPr lang="en-AU" sz="2000" dirty="0"/>
              <a:t>Becoming more withdrawn; refuses meals, avoids staff</a:t>
            </a:r>
          </a:p>
          <a:p>
            <a:r>
              <a:rPr lang="en-AU" sz="2000" dirty="0"/>
              <a:t>Daughter says: “He doesn’t want to talk about dying”</a:t>
            </a:r>
          </a:p>
          <a:p>
            <a:endParaRPr lang="en-AU" sz="2000" dirty="0"/>
          </a:p>
          <a:p>
            <a:endParaRPr lang="en-AU" sz="2000" b="1" dirty="0"/>
          </a:p>
        </p:txBody>
      </p:sp>
      <p:pic>
        <p:nvPicPr>
          <p:cNvPr id="6" name="Picture 5">
            <a:extLst>
              <a:ext uri="{FF2B5EF4-FFF2-40B4-BE49-F238E27FC236}">
                <a16:creationId xmlns:a16="http://schemas.microsoft.com/office/drawing/2014/main" id="{BA97AF28-E609-F794-34CE-54F4B0BBA3D2}"/>
              </a:ext>
            </a:extLst>
          </p:cNvPr>
          <p:cNvPicPr>
            <a:picLocks noChangeAspect="1"/>
          </p:cNvPicPr>
          <p:nvPr/>
        </p:nvPicPr>
        <p:blipFill>
          <a:blip r:embed="rId4"/>
          <a:srcRect t="10765"/>
          <a:stretch>
            <a:fillRect/>
          </a:stretch>
        </p:blipFill>
        <p:spPr>
          <a:xfrm>
            <a:off x="1966375" y="2777051"/>
            <a:ext cx="4853880" cy="2854259"/>
          </a:xfrm>
          <a:prstGeom prst="rect">
            <a:avLst/>
          </a:prstGeom>
        </p:spPr>
      </p:pic>
      <p:pic>
        <p:nvPicPr>
          <p:cNvPr id="10" name="Picture 9">
            <a:extLst>
              <a:ext uri="{FF2B5EF4-FFF2-40B4-BE49-F238E27FC236}">
                <a16:creationId xmlns:a16="http://schemas.microsoft.com/office/drawing/2014/main" id="{744D6F96-41E9-A861-D838-3AC8EE7B011F}"/>
              </a:ext>
            </a:extLst>
          </p:cNvPr>
          <p:cNvPicPr>
            <a:picLocks noChangeAspect="1"/>
          </p:cNvPicPr>
          <p:nvPr/>
        </p:nvPicPr>
        <p:blipFill>
          <a:blip r:embed="rId5"/>
          <a:stretch>
            <a:fillRect/>
          </a:stretch>
        </p:blipFill>
        <p:spPr>
          <a:xfrm rot="5400000">
            <a:off x="8017312" y="1949893"/>
            <a:ext cx="5170395" cy="2526443"/>
          </a:xfrm>
          <a:prstGeom prst="rect">
            <a:avLst/>
          </a:prstGeom>
        </p:spPr>
      </p:pic>
    </p:spTree>
    <p:extLst>
      <p:ext uri="{BB962C8B-B14F-4D97-AF65-F5344CB8AC3E}">
        <p14:creationId xmlns:p14="http://schemas.microsoft.com/office/powerpoint/2010/main" val="8359356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84301-1CA6-CD0D-8F46-DC0DA8064DC1}"/>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C2862A43-7589-39C7-34B5-A298A95FEA9F}"/>
              </a:ext>
            </a:extLst>
          </p:cNvPr>
          <p:cNvSpPr txBox="1"/>
          <p:nvPr/>
        </p:nvSpPr>
        <p:spPr>
          <a:xfrm>
            <a:off x="5029201" y="6423633"/>
            <a:ext cx="6405238" cy="261610"/>
          </a:xfrm>
          <a:prstGeom prst="rect">
            <a:avLst/>
          </a:prstGeom>
          <a:noFill/>
        </p:spPr>
        <p:txBody>
          <a:bodyPr wrap="square" rtlCol="0">
            <a:spAutoFit/>
          </a:bodyPr>
          <a:lstStyle/>
          <a:p>
            <a:pPr algn="r"/>
            <a:r>
              <a:rPr lang="en-AU" sz="1100" dirty="0">
                <a:latin typeface="Nunito" pitchFamily="2" charset="0"/>
              </a:rPr>
              <a:t>CareSearch is funded by the Australian Government Department of Health, Disability and Ageing</a:t>
            </a:r>
          </a:p>
        </p:txBody>
      </p:sp>
      <p:pic>
        <p:nvPicPr>
          <p:cNvPr id="8" name="Picture 7" descr="A blue and black logo&#10;&#10;Description automatically generated">
            <a:extLst>
              <a:ext uri="{FF2B5EF4-FFF2-40B4-BE49-F238E27FC236}">
                <a16:creationId xmlns:a16="http://schemas.microsoft.com/office/drawing/2014/main" id="{29D2D573-B84C-50CA-140D-352A510FDA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5943971"/>
            <a:ext cx="2018748" cy="741272"/>
          </a:xfrm>
          <a:prstGeom prst="rect">
            <a:avLst/>
          </a:prstGeom>
        </p:spPr>
      </p:pic>
      <p:sp>
        <p:nvSpPr>
          <p:cNvPr id="9" name="Rectangle: Rounded Corners 8">
            <a:extLst>
              <a:ext uri="{FF2B5EF4-FFF2-40B4-BE49-F238E27FC236}">
                <a16:creationId xmlns:a16="http://schemas.microsoft.com/office/drawing/2014/main" id="{7FCADCD0-A74F-9441-151C-96879C1B9C5B}"/>
              </a:ext>
            </a:extLst>
          </p:cNvPr>
          <p:cNvSpPr/>
          <p:nvPr/>
        </p:nvSpPr>
        <p:spPr>
          <a:xfrm>
            <a:off x="3523695" y="6280509"/>
            <a:ext cx="7830105" cy="45719"/>
          </a:xfrm>
          <a:prstGeom prst="roundRect">
            <a:avLst/>
          </a:prstGeom>
          <a:solidFill>
            <a:srgbClr val="2478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F94E3FD1-1416-762B-B84F-6ADAD0D56F6A}"/>
              </a:ext>
            </a:extLst>
          </p:cNvPr>
          <p:cNvSpPr>
            <a:spLocks noGrp="1"/>
          </p:cNvSpPr>
          <p:nvPr>
            <p:ph type="title"/>
          </p:nvPr>
        </p:nvSpPr>
        <p:spPr>
          <a:xfrm>
            <a:off x="469393" y="763981"/>
            <a:ext cx="8486348" cy="768350"/>
          </a:xfrm>
        </p:spPr>
        <p:txBody>
          <a:bodyPr>
            <a:normAutofit fontScale="90000"/>
          </a:bodyPr>
          <a:lstStyle/>
          <a:p>
            <a:r>
              <a:rPr lang="en-AU" sz="4400" b="1" dirty="0"/>
              <a:t>Case # 2 – Family / Carer Grief</a:t>
            </a:r>
            <a:br>
              <a:rPr lang="en-AU" sz="4400" b="1" dirty="0"/>
            </a:br>
            <a:endParaRPr lang="en-AU" sz="4400" b="1" dirty="0">
              <a:latin typeface="Nunito" pitchFamily="2" charset="0"/>
            </a:endParaRPr>
          </a:p>
        </p:txBody>
      </p:sp>
      <p:sp>
        <p:nvSpPr>
          <p:cNvPr id="3" name="Rectangle: Rounded Corners 2">
            <a:extLst>
              <a:ext uri="{FF2B5EF4-FFF2-40B4-BE49-F238E27FC236}">
                <a16:creationId xmlns:a16="http://schemas.microsoft.com/office/drawing/2014/main" id="{76F586FB-A753-76A7-7181-3E7684599FA9}"/>
              </a:ext>
            </a:extLst>
          </p:cNvPr>
          <p:cNvSpPr/>
          <p:nvPr/>
        </p:nvSpPr>
        <p:spPr>
          <a:xfrm>
            <a:off x="3523695" y="6234790"/>
            <a:ext cx="7830105" cy="45719"/>
          </a:xfrm>
          <a:prstGeom prst="roundRect">
            <a:avLst/>
          </a:prstGeom>
          <a:solidFill>
            <a:srgbClr val="1053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Text Placeholder 3">
            <a:extLst>
              <a:ext uri="{FF2B5EF4-FFF2-40B4-BE49-F238E27FC236}">
                <a16:creationId xmlns:a16="http://schemas.microsoft.com/office/drawing/2014/main" id="{7ECBD805-FF1B-AAE6-0698-1163F4BA2358}"/>
              </a:ext>
            </a:extLst>
          </p:cNvPr>
          <p:cNvSpPr>
            <a:spLocks noGrp="1"/>
          </p:cNvSpPr>
          <p:nvPr>
            <p:ph type="body" sz="half" idx="2"/>
          </p:nvPr>
        </p:nvSpPr>
        <p:spPr>
          <a:xfrm>
            <a:off x="469393" y="1143517"/>
            <a:ext cx="8611854" cy="4800454"/>
          </a:xfrm>
        </p:spPr>
        <p:txBody>
          <a:bodyPr>
            <a:normAutofit fontScale="92500" lnSpcReduction="20000"/>
          </a:bodyPr>
          <a:lstStyle/>
          <a:p>
            <a:r>
              <a:rPr lang="en-AU" sz="2000" dirty="0"/>
              <a:t>Aisha is 72 with advanced cancer</a:t>
            </a:r>
          </a:p>
          <a:p>
            <a:pPr>
              <a:lnSpc>
                <a:spcPct val="160000"/>
              </a:lnSpc>
            </a:pPr>
            <a:r>
              <a:rPr lang="en-AU" sz="2000" dirty="0"/>
              <a:t>Large family, Middle Eastern background &amp; family insists: “Don’t tell her she is dying”. Staff feel conflicted about truth-telling.</a:t>
            </a:r>
          </a:p>
          <a:p>
            <a:endParaRPr lang="en-AU" sz="2000" b="1" dirty="0"/>
          </a:p>
          <a:p>
            <a:r>
              <a:rPr lang="en-AU" sz="2000" b="1" dirty="0"/>
              <a:t>What’s happening:</a:t>
            </a:r>
          </a:p>
          <a:p>
            <a:r>
              <a:rPr lang="en-AU" sz="2000" dirty="0"/>
              <a:t>Family engaging in protective buffering</a:t>
            </a:r>
          </a:p>
          <a:p>
            <a:r>
              <a:rPr lang="en-AU" sz="2000" dirty="0"/>
              <a:t>Cultural values around hope, protection, and decision-making</a:t>
            </a:r>
          </a:p>
          <a:p>
            <a:endParaRPr lang="en-AU" sz="2000" b="1" dirty="0"/>
          </a:p>
          <a:p>
            <a:r>
              <a:rPr lang="en-AU" sz="2000" b="1" dirty="0"/>
              <a:t>Strategies might include curious conversations:</a:t>
            </a:r>
          </a:p>
          <a:p>
            <a:pPr marL="457200" indent="-457200">
              <a:buFont typeface="Arial" panose="020B0604020202020204" pitchFamily="34" charset="0"/>
              <a:buChar char="•"/>
            </a:pPr>
            <a:r>
              <a:rPr lang="en-AU" sz="2000" dirty="0"/>
              <a:t>Avoid “right vs wrong”</a:t>
            </a:r>
          </a:p>
          <a:p>
            <a:pPr marL="457200" indent="-457200">
              <a:buFont typeface="Arial" panose="020B0604020202020204" pitchFamily="34" charset="0"/>
              <a:buChar char="•"/>
            </a:pPr>
            <a:r>
              <a:rPr lang="en-AU" sz="2000" dirty="0"/>
              <a:t>Ask, “what are you most worried might happen if she knew?”</a:t>
            </a:r>
          </a:p>
          <a:p>
            <a:pPr marL="457200" indent="-457200">
              <a:buFont typeface="Arial" panose="020B0604020202020204" pitchFamily="34" charset="0"/>
              <a:buChar char="•"/>
            </a:pPr>
            <a:r>
              <a:rPr lang="en-AU" sz="2000" dirty="0"/>
              <a:t>Work towards a shared understanding of goals</a:t>
            </a:r>
          </a:p>
          <a:p>
            <a:pPr marL="457200" indent="-457200">
              <a:buFont typeface="Arial" panose="020B0604020202020204" pitchFamily="34" charset="0"/>
              <a:buChar char="•"/>
            </a:pPr>
            <a:r>
              <a:rPr lang="en-AU" sz="2000" dirty="0"/>
              <a:t>Use experienced staff or cultural liaison if available</a:t>
            </a:r>
            <a:endParaRPr lang="en-GB" sz="2000" dirty="0"/>
          </a:p>
        </p:txBody>
      </p:sp>
      <p:pic>
        <p:nvPicPr>
          <p:cNvPr id="5" name="Picture 4">
            <a:extLst>
              <a:ext uri="{FF2B5EF4-FFF2-40B4-BE49-F238E27FC236}">
                <a16:creationId xmlns:a16="http://schemas.microsoft.com/office/drawing/2014/main" id="{2B8FECEB-F611-E3F5-3C6C-5B98AAA4DF8E}"/>
              </a:ext>
            </a:extLst>
          </p:cNvPr>
          <p:cNvPicPr>
            <a:picLocks noChangeAspect="1"/>
          </p:cNvPicPr>
          <p:nvPr/>
        </p:nvPicPr>
        <p:blipFill>
          <a:blip r:embed="rId4"/>
          <a:srcRect b="8722"/>
          <a:stretch>
            <a:fillRect/>
          </a:stretch>
        </p:blipFill>
        <p:spPr>
          <a:xfrm>
            <a:off x="8863451" y="852698"/>
            <a:ext cx="2938082" cy="4800453"/>
          </a:xfrm>
          <a:prstGeom prst="rect">
            <a:avLst/>
          </a:prstGeom>
        </p:spPr>
      </p:pic>
    </p:spTree>
    <p:extLst>
      <p:ext uri="{BB962C8B-B14F-4D97-AF65-F5344CB8AC3E}">
        <p14:creationId xmlns:p14="http://schemas.microsoft.com/office/powerpoint/2010/main" val="3557679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B2859-561F-B63D-9DCB-C80F17581CC2}"/>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6885DF00-8F29-B5E6-EE65-B9A2E73D59D6}"/>
              </a:ext>
            </a:extLst>
          </p:cNvPr>
          <p:cNvPicPr>
            <a:picLocks noChangeAspect="1"/>
          </p:cNvPicPr>
          <p:nvPr/>
        </p:nvPicPr>
        <p:blipFill>
          <a:blip r:embed="rId3"/>
          <a:stretch>
            <a:fillRect/>
          </a:stretch>
        </p:blipFill>
        <p:spPr>
          <a:xfrm>
            <a:off x="5587091" y="3017300"/>
            <a:ext cx="4569798" cy="2800545"/>
          </a:xfrm>
          <a:prstGeom prst="rect">
            <a:avLst/>
          </a:prstGeom>
        </p:spPr>
      </p:pic>
      <p:sp>
        <p:nvSpPr>
          <p:cNvPr id="7" name="TextBox 6">
            <a:extLst>
              <a:ext uri="{FF2B5EF4-FFF2-40B4-BE49-F238E27FC236}">
                <a16:creationId xmlns:a16="http://schemas.microsoft.com/office/drawing/2014/main" id="{5195355C-E347-E3BF-A27F-6341DF805EEF}"/>
              </a:ext>
            </a:extLst>
          </p:cNvPr>
          <p:cNvSpPr txBox="1"/>
          <p:nvPr/>
        </p:nvSpPr>
        <p:spPr>
          <a:xfrm>
            <a:off x="5029201" y="6423633"/>
            <a:ext cx="6405238" cy="261610"/>
          </a:xfrm>
          <a:prstGeom prst="rect">
            <a:avLst/>
          </a:prstGeom>
          <a:noFill/>
        </p:spPr>
        <p:txBody>
          <a:bodyPr wrap="square" rtlCol="0">
            <a:spAutoFit/>
          </a:bodyPr>
          <a:lstStyle/>
          <a:p>
            <a:pPr algn="r"/>
            <a:r>
              <a:rPr lang="en-AU" sz="1100" dirty="0">
                <a:latin typeface="Nunito" pitchFamily="2" charset="0"/>
              </a:rPr>
              <a:t>CareSearch is funded by the Australian Government Department of Health, Disability and Ageing</a:t>
            </a:r>
          </a:p>
        </p:txBody>
      </p:sp>
      <p:pic>
        <p:nvPicPr>
          <p:cNvPr id="8" name="Picture 7" descr="A blue and black logo&#10;&#10;Description automatically generated">
            <a:extLst>
              <a:ext uri="{FF2B5EF4-FFF2-40B4-BE49-F238E27FC236}">
                <a16:creationId xmlns:a16="http://schemas.microsoft.com/office/drawing/2014/main" id="{2B04CF5B-5BF9-65E5-69B6-5B414C89DD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5943971"/>
            <a:ext cx="2018748" cy="741272"/>
          </a:xfrm>
          <a:prstGeom prst="rect">
            <a:avLst/>
          </a:prstGeom>
        </p:spPr>
      </p:pic>
      <p:sp>
        <p:nvSpPr>
          <p:cNvPr id="9" name="Rectangle: Rounded Corners 8">
            <a:extLst>
              <a:ext uri="{FF2B5EF4-FFF2-40B4-BE49-F238E27FC236}">
                <a16:creationId xmlns:a16="http://schemas.microsoft.com/office/drawing/2014/main" id="{1636A7AE-0206-23B5-6AC7-B61CF662F19C}"/>
              </a:ext>
            </a:extLst>
          </p:cNvPr>
          <p:cNvSpPr/>
          <p:nvPr/>
        </p:nvSpPr>
        <p:spPr>
          <a:xfrm>
            <a:off x="3523695" y="6280509"/>
            <a:ext cx="7830105" cy="45719"/>
          </a:xfrm>
          <a:prstGeom prst="roundRect">
            <a:avLst/>
          </a:prstGeom>
          <a:solidFill>
            <a:srgbClr val="2478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F8CF9A6C-0594-6162-B943-F8A5DC1FF2AA}"/>
              </a:ext>
            </a:extLst>
          </p:cNvPr>
          <p:cNvSpPr>
            <a:spLocks noGrp="1"/>
          </p:cNvSpPr>
          <p:nvPr>
            <p:ph type="title"/>
          </p:nvPr>
        </p:nvSpPr>
        <p:spPr>
          <a:xfrm>
            <a:off x="469393" y="763981"/>
            <a:ext cx="8486348" cy="768350"/>
          </a:xfrm>
        </p:spPr>
        <p:txBody>
          <a:bodyPr>
            <a:normAutofit fontScale="90000"/>
          </a:bodyPr>
          <a:lstStyle/>
          <a:p>
            <a:r>
              <a:rPr lang="en-AU" sz="4400" b="1" dirty="0"/>
              <a:t>Case # 2 – Family / Carer Grief</a:t>
            </a:r>
            <a:br>
              <a:rPr lang="en-AU" sz="4400" b="1" dirty="0"/>
            </a:br>
            <a:endParaRPr lang="en-AU" sz="4400" b="1" dirty="0">
              <a:latin typeface="Nunito" pitchFamily="2" charset="0"/>
            </a:endParaRPr>
          </a:p>
        </p:txBody>
      </p:sp>
      <p:sp>
        <p:nvSpPr>
          <p:cNvPr id="3" name="Rectangle: Rounded Corners 2">
            <a:extLst>
              <a:ext uri="{FF2B5EF4-FFF2-40B4-BE49-F238E27FC236}">
                <a16:creationId xmlns:a16="http://schemas.microsoft.com/office/drawing/2014/main" id="{65029BBF-05DA-7865-DE2C-D5B7AB4A3C74}"/>
              </a:ext>
            </a:extLst>
          </p:cNvPr>
          <p:cNvSpPr/>
          <p:nvPr/>
        </p:nvSpPr>
        <p:spPr>
          <a:xfrm>
            <a:off x="3523695" y="6234790"/>
            <a:ext cx="7830105" cy="45719"/>
          </a:xfrm>
          <a:prstGeom prst="roundRect">
            <a:avLst/>
          </a:prstGeom>
          <a:solidFill>
            <a:srgbClr val="1053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Text Placeholder 3">
            <a:extLst>
              <a:ext uri="{FF2B5EF4-FFF2-40B4-BE49-F238E27FC236}">
                <a16:creationId xmlns:a16="http://schemas.microsoft.com/office/drawing/2014/main" id="{1BA7711B-9D18-93E8-B549-F052C70C09CA}"/>
              </a:ext>
            </a:extLst>
          </p:cNvPr>
          <p:cNvSpPr>
            <a:spLocks noGrp="1"/>
          </p:cNvSpPr>
          <p:nvPr>
            <p:ph type="body" sz="half" idx="2"/>
          </p:nvPr>
        </p:nvSpPr>
        <p:spPr>
          <a:xfrm>
            <a:off x="469393" y="1143517"/>
            <a:ext cx="5985836" cy="4800454"/>
          </a:xfrm>
        </p:spPr>
        <p:txBody>
          <a:bodyPr>
            <a:normAutofit/>
          </a:bodyPr>
          <a:lstStyle/>
          <a:p>
            <a:r>
              <a:rPr lang="en-AU" sz="2000" dirty="0"/>
              <a:t>Aisha is 72 with advanced cancer</a:t>
            </a:r>
          </a:p>
          <a:p>
            <a:pPr>
              <a:lnSpc>
                <a:spcPct val="160000"/>
              </a:lnSpc>
            </a:pPr>
            <a:r>
              <a:rPr lang="en-AU" sz="2000" dirty="0"/>
              <a:t>Large family, Middle Eastern background &amp; family insists: “Don’t tell her she is dying”. Staff feel conflicted about truth-telling.</a:t>
            </a:r>
          </a:p>
          <a:p>
            <a:endParaRPr lang="en-AU" sz="2000" b="1" dirty="0"/>
          </a:p>
          <a:p>
            <a:r>
              <a:rPr lang="en-AU" sz="2000" b="1" dirty="0"/>
              <a:t>Other resources:</a:t>
            </a:r>
          </a:p>
          <a:p>
            <a:pPr lvl="0"/>
            <a:r>
              <a:rPr lang="en-AU" sz="2000" u="sng" dirty="0">
                <a:hlinkClick r:id="rId5"/>
              </a:rPr>
              <a:t>https://grieflink.org.au/factsheets/grief-reactions-in-different-cultures/</a:t>
            </a:r>
            <a:endParaRPr lang="en-AU" sz="2000" dirty="0"/>
          </a:p>
          <a:p>
            <a:endParaRPr lang="en-GB" sz="2000" dirty="0"/>
          </a:p>
        </p:txBody>
      </p:sp>
      <p:pic>
        <p:nvPicPr>
          <p:cNvPr id="6" name="Picture 5">
            <a:extLst>
              <a:ext uri="{FF2B5EF4-FFF2-40B4-BE49-F238E27FC236}">
                <a16:creationId xmlns:a16="http://schemas.microsoft.com/office/drawing/2014/main" id="{115F466B-3077-4E5D-680A-32CEC39142E4}"/>
              </a:ext>
            </a:extLst>
          </p:cNvPr>
          <p:cNvPicPr>
            <a:picLocks noChangeAspect="1"/>
          </p:cNvPicPr>
          <p:nvPr/>
        </p:nvPicPr>
        <p:blipFill>
          <a:blip r:embed="rId6"/>
          <a:srcRect r="31065"/>
          <a:stretch>
            <a:fillRect/>
          </a:stretch>
        </p:blipFill>
        <p:spPr>
          <a:xfrm>
            <a:off x="8231820" y="250000"/>
            <a:ext cx="3668863" cy="3099548"/>
          </a:xfrm>
          <a:prstGeom prst="rect">
            <a:avLst/>
          </a:prstGeom>
        </p:spPr>
      </p:pic>
    </p:spTree>
    <p:extLst>
      <p:ext uri="{BB962C8B-B14F-4D97-AF65-F5344CB8AC3E}">
        <p14:creationId xmlns:p14="http://schemas.microsoft.com/office/powerpoint/2010/main" val="35710221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65D763-7798-BCC6-A17B-7A987CC7E23D}"/>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A886BDB1-5779-341C-AC46-6C79382ECB87}"/>
              </a:ext>
            </a:extLst>
          </p:cNvPr>
          <p:cNvSpPr txBox="1"/>
          <p:nvPr/>
        </p:nvSpPr>
        <p:spPr>
          <a:xfrm>
            <a:off x="5029201" y="6423633"/>
            <a:ext cx="6405238" cy="261610"/>
          </a:xfrm>
          <a:prstGeom prst="rect">
            <a:avLst/>
          </a:prstGeom>
          <a:noFill/>
        </p:spPr>
        <p:txBody>
          <a:bodyPr wrap="square" rtlCol="0">
            <a:spAutoFit/>
          </a:bodyPr>
          <a:lstStyle/>
          <a:p>
            <a:pPr algn="r"/>
            <a:r>
              <a:rPr lang="en-AU" sz="1100" dirty="0">
                <a:latin typeface="Nunito" pitchFamily="2" charset="0"/>
              </a:rPr>
              <a:t>CareSearch is funded by the Australian Government Department of Health, Disability and Ageing</a:t>
            </a:r>
          </a:p>
        </p:txBody>
      </p:sp>
      <p:pic>
        <p:nvPicPr>
          <p:cNvPr id="8" name="Picture 7" descr="A blue and black logo&#10;&#10;Description automatically generated">
            <a:extLst>
              <a:ext uri="{FF2B5EF4-FFF2-40B4-BE49-F238E27FC236}">
                <a16:creationId xmlns:a16="http://schemas.microsoft.com/office/drawing/2014/main" id="{D5764FEE-4BE0-5B32-91BD-FA372AA383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5943971"/>
            <a:ext cx="2018748" cy="741272"/>
          </a:xfrm>
          <a:prstGeom prst="rect">
            <a:avLst/>
          </a:prstGeom>
        </p:spPr>
      </p:pic>
      <p:sp>
        <p:nvSpPr>
          <p:cNvPr id="9" name="Rectangle: Rounded Corners 8">
            <a:extLst>
              <a:ext uri="{FF2B5EF4-FFF2-40B4-BE49-F238E27FC236}">
                <a16:creationId xmlns:a16="http://schemas.microsoft.com/office/drawing/2014/main" id="{717A3E82-8EB2-D337-4B8A-34AD2828E7B6}"/>
              </a:ext>
            </a:extLst>
          </p:cNvPr>
          <p:cNvSpPr/>
          <p:nvPr/>
        </p:nvSpPr>
        <p:spPr>
          <a:xfrm>
            <a:off x="3523695" y="6280509"/>
            <a:ext cx="7830105" cy="45719"/>
          </a:xfrm>
          <a:prstGeom prst="roundRect">
            <a:avLst/>
          </a:prstGeom>
          <a:solidFill>
            <a:srgbClr val="2478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7CBBE438-8F24-117F-6E75-7862730F87E1}"/>
              </a:ext>
            </a:extLst>
          </p:cNvPr>
          <p:cNvSpPr>
            <a:spLocks noGrp="1"/>
          </p:cNvSpPr>
          <p:nvPr>
            <p:ph type="title"/>
          </p:nvPr>
        </p:nvSpPr>
        <p:spPr>
          <a:xfrm>
            <a:off x="469393" y="763981"/>
            <a:ext cx="6143942" cy="768350"/>
          </a:xfrm>
        </p:spPr>
        <p:txBody>
          <a:bodyPr>
            <a:normAutofit fontScale="90000"/>
          </a:bodyPr>
          <a:lstStyle/>
          <a:p>
            <a:r>
              <a:rPr lang="en-AU" sz="4400" b="1" dirty="0"/>
              <a:t>Case # 3 - Identity and Loss</a:t>
            </a:r>
            <a:br>
              <a:rPr lang="en-AU" sz="4400" b="1" dirty="0"/>
            </a:br>
            <a:endParaRPr lang="en-AU" sz="4400" b="1" dirty="0">
              <a:latin typeface="Nunito" pitchFamily="2" charset="0"/>
            </a:endParaRPr>
          </a:p>
        </p:txBody>
      </p:sp>
      <p:sp>
        <p:nvSpPr>
          <p:cNvPr id="3" name="Rectangle: Rounded Corners 2">
            <a:extLst>
              <a:ext uri="{FF2B5EF4-FFF2-40B4-BE49-F238E27FC236}">
                <a16:creationId xmlns:a16="http://schemas.microsoft.com/office/drawing/2014/main" id="{3616C9B2-5347-F584-81C9-7D82CA5BBCFB}"/>
              </a:ext>
            </a:extLst>
          </p:cNvPr>
          <p:cNvSpPr/>
          <p:nvPr/>
        </p:nvSpPr>
        <p:spPr>
          <a:xfrm>
            <a:off x="3523695" y="6234790"/>
            <a:ext cx="7830105" cy="45719"/>
          </a:xfrm>
          <a:prstGeom prst="roundRect">
            <a:avLst/>
          </a:prstGeom>
          <a:solidFill>
            <a:srgbClr val="1053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Text Placeholder 3">
            <a:extLst>
              <a:ext uri="{FF2B5EF4-FFF2-40B4-BE49-F238E27FC236}">
                <a16:creationId xmlns:a16="http://schemas.microsoft.com/office/drawing/2014/main" id="{61E72E54-C76E-1571-E3A5-624550460A69}"/>
              </a:ext>
            </a:extLst>
          </p:cNvPr>
          <p:cNvSpPr>
            <a:spLocks noGrp="1"/>
          </p:cNvSpPr>
          <p:nvPr>
            <p:ph type="body" sz="half" idx="2"/>
          </p:nvPr>
        </p:nvSpPr>
        <p:spPr>
          <a:xfrm>
            <a:off x="469393" y="1629735"/>
            <a:ext cx="6003125" cy="4314235"/>
          </a:xfrm>
        </p:spPr>
        <p:txBody>
          <a:bodyPr>
            <a:normAutofit/>
          </a:bodyPr>
          <a:lstStyle/>
          <a:p>
            <a:r>
              <a:rPr lang="en-AU" sz="2000" dirty="0"/>
              <a:t>Margaret, a 79-year-old former teacher with advanced dementia</a:t>
            </a:r>
          </a:p>
          <a:p>
            <a:r>
              <a:rPr lang="en-AU" sz="2000" dirty="0"/>
              <a:t>Increasingly agitated when staff assist with dressing</a:t>
            </a:r>
          </a:p>
          <a:p>
            <a:r>
              <a:rPr lang="en-AU" sz="2000" dirty="0"/>
              <a:t>Repeats: “I used to do this myself”</a:t>
            </a:r>
          </a:p>
          <a:p>
            <a:endParaRPr lang="en-AU" sz="2000" dirty="0"/>
          </a:p>
          <a:p>
            <a:r>
              <a:rPr lang="en-AU" sz="2000" b="1" dirty="0"/>
              <a:t>What’s happening:</a:t>
            </a:r>
          </a:p>
          <a:p>
            <a:r>
              <a:rPr lang="en-AU" sz="2000" dirty="0"/>
              <a:t>Loss of identity, dignity, independence</a:t>
            </a:r>
          </a:p>
          <a:p>
            <a:r>
              <a:rPr lang="en-AU" sz="2000" dirty="0"/>
              <a:t>“Living grief” expressed through behaviour = communication</a:t>
            </a:r>
          </a:p>
          <a:p>
            <a:endParaRPr lang="en-AU" sz="2000" b="1" dirty="0"/>
          </a:p>
        </p:txBody>
      </p:sp>
      <p:pic>
        <p:nvPicPr>
          <p:cNvPr id="5" name="Picture 4">
            <a:extLst>
              <a:ext uri="{FF2B5EF4-FFF2-40B4-BE49-F238E27FC236}">
                <a16:creationId xmlns:a16="http://schemas.microsoft.com/office/drawing/2014/main" id="{6210DEF9-4F78-C5AF-CCFC-4E11009D2371}"/>
              </a:ext>
            </a:extLst>
          </p:cNvPr>
          <p:cNvPicPr>
            <a:picLocks noChangeAspect="1"/>
          </p:cNvPicPr>
          <p:nvPr/>
        </p:nvPicPr>
        <p:blipFill>
          <a:blip r:embed="rId4"/>
          <a:stretch>
            <a:fillRect/>
          </a:stretch>
        </p:blipFill>
        <p:spPr>
          <a:xfrm>
            <a:off x="6687671" y="1760163"/>
            <a:ext cx="5110443" cy="3130041"/>
          </a:xfrm>
          <a:prstGeom prst="rect">
            <a:avLst/>
          </a:prstGeom>
        </p:spPr>
      </p:pic>
    </p:spTree>
    <p:extLst>
      <p:ext uri="{BB962C8B-B14F-4D97-AF65-F5344CB8AC3E}">
        <p14:creationId xmlns:p14="http://schemas.microsoft.com/office/powerpoint/2010/main" val="11770408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F5B63-D941-04B4-432C-8F96930489B8}"/>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FE070015-6E15-A631-33CA-302BBB10C093}"/>
              </a:ext>
            </a:extLst>
          </p:cNvPr>
          <p:cNvSpPr txBox="1"/>
          <p:nvPr/>
        </p:nvSpPr>
        <p:spPr>
          <a:xfrm>
            <a:off x="5029201" y="6423633"/>
            <a:ext cx="6405238" cy="261610"/>
          </a:xfrm>
          <a:prstGeom prst="rect">
            <a:avLst/>
          </a:prstGeom>
          <a:noFill/>
        </p:spPr>
        <p:txBody>
          <a:bodyPr wrap="square" rtlCol="0">
            <a:spAutoFit/>
          </a:bodyPr>
          <a:lstStyle/>
          <a:p>
            <a:pPr algn="r"/>
            <a:r>
              <a:rPr lang="en-AU" sz="1100" dirty="0">
                <a:latin typeface="Nunito" pitchFamily="2" charset="0"/>
              </a:rPr>
              <a:t>CareSearch is funded by the Australian Government Department of Health, Disability and Ageing</a:t>
            </a:r>
          </a:p>
        </p:txBody>
      </p:sp>
      <p:pic>
        <p:nvPicPr>
          <p:cNvPr id="8" name="Picture 7" descr="A blue and black logo&#10;&#10;Description automatically generated">
            <a:extLst>
              <a:ext uri="{FF2B5EF4-FFF2-40B4-BE49-F238E27FC236}">
                <a16:creationId xmlns:a16="http://schemas.microsoft.com/office/drawing/2014/main" id="{882FD2EE-5861-940D-E5D2-530FDA0FE2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5943971"/>
            <a:ext cx="2018748" cy="741272"/>
          </a:xfrm>
          <a:prstGeom prst="rect">
            <a:avLst/>
          </a:prstGeom>
        </p:spPr>
      </p:pic>
      <p:sp>
        <p:nvSpPr>
          <p:cNvPr id="9" name="Rectangle: Rounded Corners 8">
            <a:extLst>
              <a:ext uri="{FF2B5EF4-FFF2-40B4-BE49-F238E27FC236}">
                <a16:creationId xmlns:a16="http://schemas.microsoft.com/office/drawing/2014/main" id="{2AB98431-56FC-AB47-5C1C-BBE2DD41C94B}"/>
              </a:ext>
            </a:extLst>
          </p:cNvPr>
          <p:cNvSpPr/>
          <p:nvPr/>
        </p:nvSpPr>
        <p:spPr>
          <a:xfrm>
            <a:off x="3523695" y="6280509"/>
            <a:ext cx="7830105" cy="45719"/>
          </a:xfrm>
          <a:prstGeom prst="roundRect">
            <a:avLst/>
          </a:prstGeom>
          <a:solidFill>
            <a:srgbClr val="2478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CE06A0E-13BC-40B4-A15B-77AE6310BF90}"/>
              </a:ext>
            </a:extLst>
          </p:cNvPr>
          <p:cNvSpPr>
            <a:spLocks noGrp="1"/>
          </p:cNvSpPr>
          <p:nvPr>
            <p:ph type="title"/>
          </p:nvPr>
        </p:nvSpPr>
        <p:spPr>
          <a:xfrm>
            <a:off x="469393" y="763981"/>
            <a:ext cx="6143942" cy="768350"/>
          </a:xfrm>
        </p:spPr>
        <p:txBody>
          <a:bodyPr>
            <a:normAutofit fontScale="90000"/>
          </a:bodyPr>
          <a:lstStyle/>
          <a:p>
            <a:r>
              <a:rPr lang="en-AU" sz="4400" b="1" dirty="0"/>
              <a:t>Case # 3 - Identity and Loss</a:t>
            </a:r>
            <a:br>
              <a:rPr lang="en-AU" sz="4400" b="1" dirty="0"/>
            </a:br>
            <a:endParaRPr lang="en-AU" sz="4400" b="1" dirty="0">
              <a:latin typeface="Nunito" pitchFamily="2" charset="0"/>
            </a:endParaRPr>
          </a:p>
        </p:txBody>
      </p:sp>
      <p:sp>
        <p:nvSpPr>
          <p:cNvPr id="3" name="Rectangle: Rounded Corners 2">
            <a:extLst>
              <a:ext uri="{FF2B5EF4-FFF2-40B4-BE49-F238E27FC236}">
                <a16:creationId xmlns:a16="http://schemas.microsoft.com/office/drawing/2014/main" id="{609F7CD6-D2B3-D0C9-2369-BB9260E34E27}"/>
              </a:ext>
            </a:extLst>
          </p:cNvPr>
          <p:cNvSpPr/>
          <p:nvPr/>
        </p:nvSpPr>
        <p:spPr>
          <a:xfrm>
            <a:off x="3523695" y="6234790"/>
            <a:ext cx="7830105" cy="45719"/>
          </a:xfrm>
          <a:prstGeom prst="roundRect">
            <a:avLst/>
          </a:prstGeom>
          <a:solidFill>
            <a:srgbClr val="1053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Text Placeholder 3">
            <a:extLst>
              <a:ext uri="{FF2B5EF4-FFF2-40B4-BE49-F238E27FC236}">
                <a16:creationId xmlns:a16="http://schemas.microsoft.com/office/drawing/2014/main" id="{32A755F6-76F4-4DD9-2B29-23876464CD61}"/>
              </a:ext>
            </a:extLst>
          </p:cNvPr>
          <p:cNvSpPr>
            <a:spLocks noGrp="1"/>
          </p:cNvSpPr>
          <p:nvPr>
            <p:ph type="body" sz="half" idx="2"/>
          </p:nvPr>
        </p:nvSpPr>
        <p:spPr>
          <a:xfrm>
            <a:off x="523182" y="1705240"/>
            <a:ext cx="4021925" cy="3335242"/>
          </a:xfrm>
        </p:spPr>
        <p:txBody>
          <a:bodyPr>
            <a:normAutofit/>
          </a:bodyPr>
          <a:lstStyle/>
          <a:p>
            <a:r>
              <a:rPr lang="en-AU" sz="2000" b="1" dirty="0"/>
              <a:t>Strategies might be around preserving identity:</a:t>
            </a:r>
          </a:p>
          <a:p>
            <a:pPr marL="457200" indent="-457200">
              <a:buFont typeface="Arial" panose="020B0604020202020204" pitchFamily="34" charset="0"/>
              <a:buChar char="•"/>
            </a:pPr>
            <a:r>
              <a:rPr lang="en-AU" sz="2000" dirty="0"/>
              <a:t>Encourage choice</a:t>
            </a:r>
          </a:p>
          <a:p>
            <a:pPr marL="457200" indent="-457200">
              <a:buFont typeface="Arial" panose="020B0604020202020204" pitchFamily="34" charset="0"/>
              <a:buChar char="•"/>
            </a:pPr>
            <a:r>
              <a:rPr lang="en-AU" sz="2000" dirty="0"/>
              <a:t>Use familiar routines</a:t>
            </a:r>
          </a:p>
          <a:p>
            <a:pPr marL="457200" indent="-457200">
              <a:buFont typeface="Arial" panose="020B0604020202020204" pitchFamily="34" charset="0"/>
              <a:buChar char="•"/>
            </a:pPr>
            <a:r>
              <a:rPr lang="en-AU" sz="2000" dirty="0"/>
              <a:t>Acknowledge loss even if cognition is impaired</a:t>
            </a:r>
            <a:endParaRPr lang="en-GB" sz="2000" dirty="0"/>
          </a:p>
          <a:p>
            <a:endParaRPr lang="en-AU" sz="2000" dirty="0"/>
          </a:p>
        </p:txBody>
      </p:sp>
      <p:pic>
        <p:nvPicPr>
          <p:cNvPr id="5" name="Picture 4">
            <a:extLst>
              <a:ext uri="{FF2B5EF4-FFF2-40B4-BE49-F238E27FC236}">
                <a16:creationId xmlns:a16="http://schemas.microsoft.com/office/drawing/2014/main" id="{A34F7C48-0966-2D75-E2EC-60ECE18D3EFB}"/>
              </a:ext>
            </a:extLst>
          </p:cNvPr>
          <p:cNvPicPr>
            <a:picLocks noChangeAspect="1"/>
          </p:cNvPicPr>
          <p:nvPr/>
        </p:nvPicPr>
        <p:blipFill>
          <a:blip r:embed="rId4"/>
          <a:stretch>
            <a:fillRect/>
          </a:stretch>
        </p:blipFill>
        <p:spPr>
          <a:xfrm>
            <a:off x="4912660" y="1296382"/>
            <a:ext cx="6881220" cy="4494724"/>
          </a:xfrm>
          <a:prstGeom prst="rect">
            <a:avLst/>
          </a:prstGeom>
        </p:spPr>
      </p:pic>
    </p:spTree>
    <p:extLst>
      <p:ext uri="{BB962C8B-B14F-4D97-AF65-F5344CB8AC3E}">
        <p14:creationId xmlns:p14="http://schemas.microsoft.com/office/powerpoint/2010/main" val="30518940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CD737-34B9-DEA3-623E-8ED7DF4A2E96}"/>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2E17CEA0-0DD9-7D9E-5D30-82CC52BABB26}"/>
              </a:ext>
            </a:extLst>
          </p:cNvPr>
          <p:cNvSpPr txBox="1"/>
          <p:nvPr/>
        </p:nvSpPr>
        <p:spPr>
          <a:xfrm>
            <a:off x="5029201" y="6423633"/>
            <a:ext cx="6405238" cy="261610"/>
          </a:xfrm>
          <a:prstGeom prst="rect">
            <a:avLst/>
          </a:prstGeom>
          <a:noFill/>
        </p:spPr>
        <p:txBody>
          <a:bodyPr wrap="square" rtlCol="0">
            <a:spAutoFit/>
          </a:bodyPr>
          <a:lstStyle/>
          <a:p>
            <a:pPr algn="r"/>
            <a:r>
              <a:rPr lang="en-AU" sz="1100" dirty="0">
                <a:latin typeface="Nunito" pitchFamily="2" charset="0"/>
              </a:rPr>
              <a:t>CareSearch is funded by the Australian Government Department of Health, Disability and Ageing</a:t>
            </a:r>
          </a:p>
        </p:txBody>
      </p:sp>
      <p:pic>
        <p:nvPicPr>
          <p:cNvPr id="8" name="Picture 7" descr="A blue and black logo&#10;&#10;Description automatically generated">
            <a:extLst>
              <a:ext uri="{FF2B5EF4-FFF2-40B4-BE49-F238E27FC236}">
                <a16:creationId xmlns:a16="http://schemas.microsoft.com/office/drawing/2014/main" id="{A20830C1-6FB6-0CB5-7542-D84A3F4F8D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5943971"/>
            <a:ext cx="2018748" cy="741272"/>
          </a:xfrm>
          <a:prstGeom prst="rect">
            <a:avLst/>
          </a:prstGeom>
        </p:spPr>
      </p:pic>
      <p:sp>
        <p:nvSpPr>
          <p:cNvPr id="9" name="Rectangle: Rounded Corners 8">
            <a:extLst>
              <a:ext uri="{FF2B5EF4-FFF2-40B4-BE49-F238E27FC236}">
                <a16:creationId xmlns:a16="http://schemas.microsoft.com/office/drawing/2014/main" id="{22E948F8-677B-B40A-8689-57A72A52DA3F}"/>
              </a:ext>
            </a:extLst>
          </p:cNvPr>
          <p:cNvSpPr/>
          <p:nvPr/>
        </p:nvSpPr>
        <p:spPr>
          <a:xfrm>
            <a:off x="3523695" y="6280509"/>
            <a:ext cx="7830105" cy="45719"/>
          </a:xfrm>
          <a:prstGeom prst="roundRect">
            <a:avLst/>
          </a:prstGeom>
          <a:solidFill>
            <a:srgbClr val="2478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B2154143-AD55-7A46-C77E-E4E883190800}"/>
              </a:ext>
            </a:extLst>
          </p:cNvPr>
          <p:cNvSpPr>
            <a:spLocks noGrp="1"/>
          </p:cNvSpPr>
          <p:nvPr>
            <p:ph type="title"/>
          </p:nvPr>
        </p:nvSpPr>
        <p:spPr>
          <a:xfrm>
            <a:off x="469393" y="763981"/>
            <a:ext cx="8486348" cy="768350"/>
          </a:xfrm>
        </p:spPr>
        <p:txBody>
          <a:bodyPr>
            <a:normAutofit fontScale="90000"/>
          </a:bodyPr>
          <a:lstStyle/>
          <a:p>
            <a:r>
              <a:rPr lang="en-AU" sz="4400" b="1" dirty="0"/>
              <a:t>Case # 4 – Guilt and Anticipatory Grief</a:t>
            </a:r>
            <a:br>
              <a:rPr lang="en-AU" sz="4400" b="1" dirty="0"/>
            </a:br>
            <a:endParaRPr lang="en-AU" sz="4400" b="1" dirty="0">
              <a:latin typeface="Nunito" pitchFamily="2" charset="0"/>
            </a:endParaRPr>
          </a:p>
        </p:txBody>
      </p:sp>
      <p:sp>
        <p:nvSpPr>
          <p:cNvPr id="3" name="Rectangle: Rounded Corners 2">
            <a:extLst>
              <a:ext uri="{FF2B5EF4-FFF2-40B4-BE49-F238E27FC236}">
                <a16:creationId xmlns:a16="http://schemas.microsoft.com/office/drawing/2014/main" id="{4A16C895-91AB-AB0C-59D0-44679FB7084F}"/>
              </a:ext>
            </a:extLst>
          </p:cNvPr>
          <p:cNvSpPr/>
          <p:nvPr/>
        </p:nvSpPr>
        <p:spPr>
          <a:xfrm>
            <a:off x="3523695" y="6234790"/>
            <a:ext cx="7830105" cy="45719"/>
          </a:xfrm>
          <a:prstGeom prst="roundRect">
            <a:avLst/>
          </a:prstGeom>
          <a:solidFill>
            <a:srgbClr val="1053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Text Placeholder 3">
            <a:extLst>
              <a:ext uri="{FF2B5EF4-FFF2-40B4-BE49-F238E27FC236}">
                <a16:creationId xmlns:a16="http://schemas.microsoft.com/office/drawing/2014/main" id="{274B126A-9E4D-E151-8419-45EDA38FD178}"/>
              </a:ext>
            </a:extLst>
          </p:cNvPr>
          <p:cNvSpPr>
            <a:spLocks noGrp="1"/>
          </p:cNvSpPr>
          <p:nvPr>
            <p:ph type="body" sz="half" idx="2"/>
          </p:nvPr>
        </p:nvSpPr>
        <p:spPr>
          <a:xfrm>
            <a:off x="469392" y="1143517"/>
            <a:ext cx="10884407" cy="4800454"/>
          </a:xfrm>
        </p:spPr>
        <p:txBody>
          <a:bodyPr>
            <a:normAutofit fontScale="92500" lnSpcReduction="10000"/>
          </a:bodyPr>
          <a:lstStyle/>
          <a:p>
            <a:r>
              <a:rPr lang="en-AU" sz="2000" dirty="0"/>
              <a:t>John has moved his wife into aged care due to advanced Parkinson’s disease</a:t>
            </a:r>
          </a:p>
          <a:p>
            <a:r>
              <a:rPr lang="en-AU" sz="2000" dirty="0"/>
              <a:t>Visits daily but increasingly distressed and says: “I promised I’d never put her in a home”. May become demanding or complain about standard of care.</a:t>
            </a:r>
            <a:endParaRPr lang="en-AU" sz="2000" b="1" dirty="0"/>
          </a:p>
          <a:p>
            <a:endParaRPr lang="en-AU" sz="2000" b="1" dirty="0"/>
          </a:p>
          <a:p>
            <a:r>
              <a:rPr lang="en-AU" sz="2000" b="1" dirty="0"/>
              <a:t>What’s happening:</a:t>
            </a:r>
          </a:p>
          <a:p>
            <a:r>
              <a:rPr lang="en-AU" sz="2000" dirty="0"/>
              <a:t>Guilt + loss of role as caregiver</a:t>
            </a:r>
          </a:p>
          <a:p>
            <a:r>
              <a:rPr lang="en-AU" sz="2000" dirty="0"/>
              <a:t>Anticipatory grief before death</a:t>
            </a:r>
            <a:endParaRPr lang="en-AU" sz="2000" b="1" dirty="0"/>
          </a:p>
          <a:p>
            <a:endParaRPr lang="en-AU" sz="2000" b="1" dirty="0"/>
          </a:p>
          <a:p>
            <a:r>
              <a:rPr lang="en-AU" sz="2000" b="1" dirty="0"/>
              <a:t>Strategies might include:</a:t>
            </a:r>
          </a:p>
          <a:p>
            <a:pPr marL="457200" indent="-457200">
              <a:buFont typeface="Arial" panose="020B0604020202020204" pitchFamily="34" charset="0"/>
              <a:buChar char="•"/>
            </a:pPr>
            <a:r>
              <a:rPr lang="en-AU" sz="2000" dirty="0"/>
              <a:t>Understanding and reassurance, let him know “This is really hard, we can see it’s not what you planned”</a:t>
            </a:r>
          </a:p>
          <a:p>
            <a:pPr marL="457200" indent="-457200">
              <a:buFont typeface="Arial" panose="020B0604020202020204" pitchFamily="34" charset="0"/>
              <a:buChar char="•"/>
            </a:pPr>
            <a:r>
              <a:rPr lang="en-AU" sz="2000" dirty="0"/>
              <a:t>But daily visits is still caring</a:t>
            </a:r>
          </a:p>
          <a:p>
            <a:pPr marL="457200" indent="-457200">
              <a:buFont typeface="Arial" panose="020B0604020202020204" pitchFamily="34" charset="0"/>
              <a:buChar char="•"/>
            </a:pPr>
            <a:r>
              <a:rPr lang="en-AU" sz="2000" dirty="0"/>
              <a:t>Offer ways for John to still be involved in his wife’s care e.g. helping at mealtimes, or mouthcare, gentle massage or playing favourite music/reading her a book</a:t>
            </a:r>
            <a:endParaRPr lang="en-GB" sz="2000" dirty="0"/>
          </a:p>
        </p:txBody>
      </p:sp>
    </p:spTree>
    <p:extLst>
      <p:ext uri="{BB962C8B-B14F-4D97-AF65-F5344CB8AC3E}">
        <p14:creationId xmlns:p14="http://schemas.microsoft.com/office/powerpoint/2010/main" val="7861411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5D3A4-C6C3-E134-79DB-A58359E0F952}"/>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6573BBB7-7439-990C-A9A7-EBE730796CFA}"/>
              </a:ext>
            </a:extLst>
          </p:cNvPr>
          <p:cNvSpPr txBox="1"/>
          <p:nvPr/>
        </p:nvSpPr>
        <p:spPr>
          <a:xfrm>
            <a:off x="5029201" y="6423633"/>
            <a:ext cx="6405238" cy="261610"/>
          </a:xfrm>
          <a:prstGeom prst="rect">
            <a:avLst/>
          </a:prstGeom>
          <a:noFill/>
        </p:spPr>
        <p:txBody>
          <a:bodyPr wrap="square" rtlCol="0">
            <a:spAutoFit/>
          </a:bodyPr>
          <a:lstStyle/>
          <a:p>
            <a:pPr algn="r"/>
            <a:r>
              <a:rPr lang="en-AU" sz="1100" dirty="0">
                <a:latin typeface="Nunito" pitchFamily="2" charset="0"/>
              </a:rPr>
              <a:t>CareSearch is funded by the Australian Government Department of Health, Disability and Ageing</a:t>
            </a:r>
          </a:p>
        </p:txBody>
      </p:sp>
      <p:pic>
        <p:nvPicPr>
          <p:cNvPr id="8" name="Picture 7" descr="A blue and black logo&#10;&#10;Description automatically generated">
            <a:extLst>
              <a:ext uri="{FF2B5EF4-FFF2-40B4-BE49-F238E27FC236}">
                <a16:creationId xmlns:a16="http://schemas.microsoft.com/office/drawing/2014/main" id="{AB6E4AFE-2D5B-7FB0-A06E-E064EDAA54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5943971"/>
            <a:ext cx="2018748" cy="741272"/>
          </a:xfrm>
          <a:prstGeom prst="rect">
            <a:avLst/>
          </a:prstGeom>
        </p:spPr>
      </p:pic>
      <p:sp>
        <p:nvSpPr>
          <p:cNvPr id="9" name="Rectangle: Rounded Corners 8">
            <a:extLst>
              <a:ext uri="{FF2B5EF4-FFF2-40B4-BE49-F238E27FC236}">
                <a16:creationId xmlns:a16="http://schemas.microsoft.com/office/drawing/2014/main" id="{922CF686-0F42-CCE8-1C6D-4BD5210EC66B}"/>
              </a:ext>
            </a:extLst>
          </p:cNvPr>
          <p:cNvSpPr/>
          <p:nvPr/>
        </p:nvSpPr>
        <p:spPr>
          <a:xfrm>
            <a:off x="3523695" y="6280509"/>
            <a:ext cx="7830105" cy="45719"/>
          </a:xfrm>
          <a:prstGeom prst="roundRect">
            <a:avLst/>
          </a:prstGeom>
          <a:solidFill>
            <a:srgbClr val="2478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4CE7BB28-EEEB-726C-7D65-F38B65BCF075}"/>
              </a:ext>
            </a:extLst>
          </p:cNvPr>
          <p:cNvSpPr>
            <a:spLocks noGrp="1"/>
          </p:cNvSpPr>
          <p:nvPr>
            <p:ph type="title"/>
          </p:nvPr>
        </p:nvSpPr>
        <p:spPr>
          <a:xfrm>
            <a:off x="469393" y="763981"/>
            <a:ext cx="8486348" cy="768350"/>
          </a:xfrm>
        </p:spPr>
        <p:txBody>
          <a:bodyPr>
            <a:normAutofit fontScale="90000"/>
          </a:bodyPr>
          <a:lstStyle/>
          <a:p>
            <a:r>
              <a:rPr lang="en-AU" sz="4400" b="1" dirty="0"/>
              <a:t>Case # 4 – Guilt and Anticipatory Grief</a:t>
            </a:r>
            <a:br>
              <a:rPr lang="en-AU" sz="4400" b="1" dirty="0"/>
            </a:br>
            <a:endParaRPr lang="en-AU" sz="4400" b="1" dirty="0">
              <a:latin typeface="Nunito" pitchFamily="2" charset="0"/>
            </a:endParaRPr>
          </a:p>
        </p:txBody>
      </p:sp>
      <p:sp>
        <p:nvSpPr>
          <p:cNvPr id="3" name="Rectangle: Rounded Corners 2">
            <a:extLst>
              <a:ext uri="{FF2B5EF4-FFF2-40B4-BE49-F238E27FC236}">
                <a16:creationId xmlns:a16="http://schemas.microsoft.com/office/drawing/2014/main" id="{9213E333-3DF5-A5FC-85B3-0A7EA2FDCB09}"/>
              </a:ext>
            </a:extLst>
          </p:cNvPr>
          <p:cNvSpPr/>
          <p:nvPr/>
        </p:nvSpPr>
        <p:spPr>
          <a:xfrm>
            <a:off x="3523695" y="6234790"/>
            <a:ext cx="7830105" cy="45719"/>
          </a:xfrm>
          <a:prstGeom prst="roundRect">
            <a:avLst/>
          </a:prstGeom>
          <a:solidFill>
            <a:srgbClr val="1053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Text Placeholder 3">
            <a:extLst>
              <a:ext uri="{FF2B5EF4-FFF2-40B4-BE49-F238E27FC236}">
                <a16:creationId xmlns:a16="http://schemas.microsoft.com/office/drawing/2014/main" id="{DE067727-E0A3-490B-B990-99E5F4B2B410}"/>
              </a:ext>
            </a:extLst>
          </p:cNvPr>
          <p:cNvSpPr>
            <a:spLocks noGrp="1"/>
          </p:cNvSpPr>
          <p:nvPr>
            <p:ph type="body" sz="half" idx="2"/>
          </p:nvPr>
        </p:nvSpPr>
        <p:spPr>
          <a:xfrm>
            <a:off x="469392" y="1143517"/>
            <a:ext cx="10884407" cy="4800454"/>
          </a:xfrm>
        </p:spPr>
        <p:txBody>
          <a:bodyPr>
            <a:normAutofit fontScale="77500" lnSpcReduction="20000"/>
          </a:bodyPr>
          <a:lstStyle/>
          <a:p>
            <a:r>
              <a:rPr lang="en-AU" sz="2400" dirty="0"/>
              <a:t>John has moved his wife into aged care due to advanced Parkinson’s disease</a:t>
            </a:r>
          </a:p>
          <a:p>
            <a:r>
              <a:rPr lang="en-AU" sz="2400" dirty="0"/>
              <a:t>Visits daily but increasingly distressed and says: “I promised I’d never put her in a home”. May become demanding or complain about standard of care.</a:t>
            </a:r>
            <a:endParaRPr lang="en-AU" sz="2400" b="1" dirty="0"/>
          </a:p>
          <a:p>
            <a:endParaRPr lang="en-AU" sz="2000" b="1" dirty="0"/>
          </a:p>
          <a:p>
            <a:endParaRPr lang="en-AU" sz="2000" b="1" dirty="0"/>
          </a:p>
          <a:p>
            <a:endParaRPr lang="en-AU" sz="2000" b="1" dirty="0"/>
          </a:p>
          <a:p>
            <a:endParaRPr lang="en-AU" sz="2000" b="1" dirty="0"/>
          </a:p>
          <a:p>
            <a:endParaRPr lang="en-AU" sz="2000" b="1" dirty="0"/>
          </a:p>
          <a:p>
            <a:endParaRPr lang="en-AU" sz="2000" b="1" dirty="0"/>
          </a:p>
          <a:p>
            <a:endParaRPr lang="en-AU" sz="2000" b="1" dirty="0"/>
          </a:p>
          <a:p>
            <a:endParaRPr lang="en-AU" sz="2000" b="1" dirty="0"/>
          </a:p>
          <a:p>
            <a:endParaRPr lang="en-AU" sz="2000" b="1" dirty="0"/>
          </a:p>
          <a:p>
            <a:endParaRPr lang="en-AU" sz="2000" b="1" dirty="0"/>
          </a:p>
          <a:p>
            <a:endParaRPr lang="en-AU" sz="2000" b="1" dirty="0"/>
          </a:p>
          <a:p>
            <a:r>
              <a:rPr lang="en-AU" sz="2000" b="1" dirty="0"/>
              <a:t>Resources:</a:t>
            </a:r>
          </a:p>
          <a:p>
            <a:r>
              <a:rPr lang="en-AU" u="sng" dirty="0">
                <a:hlinkClick r:id="rId4"/>
              </a:rPr>
              <a:t>https://www.caresearch.com.au/Community/Older-Australia/Grieving</a:t>
            </a:r>
            <a:endParaRPr lang="en-AU" dirty="0"/>
          </a:p>
          <a:p>
            <a:endParaRPr lang="en-GB" sz="2000" dirty="0"/>
          </a:p>
        </p:txBody>
      </p:sp>
      <p:pic>
        <p:nvPicPr>
          <p:cNvPr id="6" name="Picture 5">
            <a:extLst>
              <a:ext uri="{FF2B5EF4-FFF2-40B4-BE49-F238E27FC236}">
                <a16:creationId xmlns:a16="http://schemas.microsoft.com/office/drawing/2014/main" id="{4B0CB5B3-A7AF-6D3F-4257-808C2E3020F9}"/>
              </a:ext>
            </a:extLst>
          </p:cNvPr>
          <p:cNvPicPr>
            <a:picLocks noChangeAspect="1"/>
          </p:cNvPicPr>
          <p:nvPr/>
        </p:nvPicPr>
        <p:blipFill>
          <a:blip r:embed="rId5"/>
          <a:stretch>
            <a:fillRect/>
          </a:stretch>
        </p:blipFill>
        <p:spPr>
          <a:xfrm>
            <a:off x="8231820" y="2392562"/>
            <a:ext cx="2519692" cy="3551409"/>
          </a:xfrm>
          <a:prstGeom prst="rect">
            <a:avLst/>
          </a:prstGeom>
        </p:spPr>
      </p:pic>
      <p:pic>
        <p:nvPicPr>
          <p:cNvPr id="5" name="Picture 4">
            <a:extLst>
              <a:ext uri="{FF2B5EF4-FFF2-40B4-BE49-F238E27FC236}">
                <a16:creationId xmlns:a16="http://schemas.microsoft.com/office/drawing/2014/main" id="{B524A039-082B-E83C-0DB8-E38B184B6992}"/>
              </a:ext>
            </a:extLst>
          </p:cNvPr>
          <p:cNvPicPr>
            <a:picLocks noChangeAspect="1"/>
          </p:cNvPicPr>
          <p:nvPr/>
        </p:nvPicPr>
        <p:blipFill>
          <a:blip r:embed="rId6"/>
          <a:stretch>
            <a:fillRect/>
          </a:stretch>
        </p:blipFill>
        <p:spPr>
          <a:xfrm>
            <a:off x="2153497" y="2240658"/>
            <a:ext cx="5473168" cy="2962041"/>
          </a:xfrm>
          <a:prstGeom prst="rect">
            <a:avLst/>
          </a:prstGeom>
        </p:spPr>
      </p:pic>
    </p:spTree>
    <p:extLst>
      <p:ext uri="{BB962C8B-B14F-4D97-AF65-F5344CB8AC3E}">
        <p14:creationId xmlns:p14="http://schemas.microsoft.com/office/powerpoint/2010/main" val="11758575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CCEF7-B88B-C4AC-4E2E-973C11E55494}"/>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BB91D333-B417-43D3-F761-7551331EF3B2}"/>
              </a:ext>
            </a:extLst>
          </p:cNvPr>
          <p:cNvSpPr txBox="1"/>
          <p:nvPr/>
        </p:nvSpPr>
        <p:spPr>
          <a:xfrm>
            <a:off x="5029201" y="6423633"/>
            <a:ext cx="6405238" cy="261610"/>
          </a:xfrm>
          <a:prstGeom prst="rect">
            <a:avLst/>
          </a:prstGeom>
          <a:noFill/>
        </p:spPr>
        <p:txBody>
          <a:bodyPr wrap="square" rtlCol="0">
            <a:spAutoFit/>
          </a:bodyPr>
          <a:lstStyle/>
          <a:p>
            <a:pPr algn="r"/>
            <a:r>
              <a:rPr lang="en-AU" sz="1100" dirty="0">
                <a:latin typeface="Nunito" pitchFamily="2" charset="0"/>
              </a:rPr>
              <a:t>CareSearch is funded by the Australian Government Department of Health, Disability and Ageing</a:t>
            </a:r>
          </a:p>
        </p:txBody>
      </p:sp>
      <p:pic>
        <p:nvPicPr>
          <p:cNvPr id="8" name="Picture 7" descr="A blue and black logo&#10;&#10;Description automatically generated">
            <a:extLst>
              <a:ext uri="{FF2B5EF4-FFF2-40B4-BE49-F238E27FC236}">
                <a16:creationId xmlns:a16="http://schemas.microsoft.com/office/drawing/2014/main" id="{86A2AABB-2C4E-70D4-EC67-9305C88500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5943971"/>
            <a:ext cx="2018748" cy="741272"/>
          </a:xfrm>
          <a:prstGeom prst="rect">
            <a:avLst/>
          </a:prstGeom>
        </p:spPr>
      </p:pic>
      <p:sp>
        <p:nvSpPr>
          <p:cNvPr id="9" name="Rectangle: Rounded Corners 8">
            <a:extLst>
              <a:ext uri="{FF2B5EF4-FFF2-40B4-BE49-F238E27FC236}">
                <a16:creationId xmlns:a16="http://schemas.microsoft.com/office/drawing/2014/main" id="{251AC10F-5554-166F-39EC-952EC422C58B}"/>
              </a:ext>
            </a:extLst>
          </p:cNvPr>
          <p:cNvSpPr/>
          <p:nvPr/>
        </p:nvSpPr>
        <p:spPr>
          <a:xfrm>
            <a:off x="3523695" y="6280509"/>
            <a:ext cx="7830105" cy="45719"/>
          </a:xfrm>
          <a:prstGeom prst="roundRect">
            <a:avLst/>
          </a:prstGeom>
          <a:solidFill>
            <a:srgbClr val="2478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2C8DEE78-5D0B-B56A-F952-8208B12928C6}"/>
              </a:ext>
            </a:extLst>
          </p:cNvPr>
          <p:cNvSpPr>
            <a:spLocks noGrp="1"/>
          </p:cNvSpPr>
          <p:nvPr>
            <p:ph type="title"/>
          </p:nvPr>
        </p:nvSpPr>
        <p:spPr>
          <a:xfrm>
            <a:off x="469393" y="763981"/>
            <a:ext cx="8486348" cy="768350"/>
          </a:xfrm>
        </p:spPr>
        <p:txBody>
          <a:bodyPr>
            <a:normAutofit fontScale="90000"/>
          </a:bodyPr>
          <a:lstStyle/>
          <a:p>
            <a:r>
              <a:rPr lang="en-AU" sz="4400" b="1" dirty="0"/>
              <a:t>Case # 5 – Staff Grief</a:t>
            </a:r>
            <a:br>
              <a:rPr lang="en-AU" sz="4400" b="1" dirty="0"/>
            </a:br>
            <a:endParaRPr lang="en-AU" sz="4400" b="1" dirty="0">
              <a:latin typeface="Nunito" pitchFamily="2" charset="0"/>
            </a:endParaRPr>
          </a:p>
        </p:txBody>
      </p:sp>
      <p:sp>
        <p:nvSpPr>
          <p:cNvPr id="3" name="Rectangle: Rounded Corners 2">
            <a:extLst>
              <a:ext uri="{FF2B5EF4-FFF2-40B4-BE49-F238E27FC236}">
                <a16:creationId xmlns:a16="http://schemas.microsoft.com/office/drawing/2014/main" id="{34714489-3C88-0B2C-9E3C-A726E4863B87}"/>
              </a:ext>
            </a:extLst>
          </p:cNvPr>
          <p:cNvSpPr/>
          <p:nvPr/>
        </p:nvSpPr>
        <p:spPr>
          <a:xfrm>
            <a:off x="3523695" y="6234790"/>
            <a:ext cx="7830105" cy="45719"/>
          </a:xfrm>
          <a:prstGeom prst="roundRect">
            <a:avLst/>
          </a:prstGeom>
          <a:solidFill>
            <a:srgbClr val="1053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Text Placeholder 3">
            <a:extLst>
              <a:ext uri="{FF2B5EF4-FFF2-40B4-BE49-F238E27FC236}">
                <a16:creationId xmlns:a16="http://schemas.microsoft.com/office/drawing/2014/main" id="{0BEF898D-C5E8-8FEB-3437-FB34A3355CC5}"/>
              </a:ext>
            </a:extLst>
          </p:cNvPr>
          <p:cNvSpPr>
            <a:spLocks noGrp="1"/>
          </p:cNvSpPr>
          <p:nvPr>
            <p:ph type="body" sz="half" idx="2"/>
          </p:nvPr>
        </p:nvSpPr>
        <p:spPr>
          <a:xfrm>
            <a:off x="469392" y="1143517"/>
            <a:ext cx="10884407" cy="4800454"/>
          </a:xfrm>
        </p:spPr>
        <p:txBody>
          <a:bodyPr>
            <a:normAutofit lnSpcReduction="10000"/>
          </a:bodyPr>
          <a:lstStyle/>
          <a:p>
            <a:r>
              <a:rPr lang="en-AU" sz="2000" dirty="0"/>
              <a:t>Maria is a personal care worker</a:t>
            </a:r>
          </a:p>
          <a:p>
            <a:r>
              <a:rPr lang="en-AU" sz="2000" dirty="0"/>
              <a:t>She worked closely with a resident for 3 years. After the resident’s death, she expected to continue in her shift but is struggling and feeling emotional. Says: “I feel silly being upset, it’s part of the job”</a:t>
            </a:r>
            <a:endParaRPr lang="en-AU" sz="2000" b="1" dirty="0"/>
          </a:p>
          <a:p>
            <a:endParaRPr lang="en-AU" sz="2000" b="1" dirty="0"/>
          </a:p>
          <a:p>
            <a:r>
              <a:rPr lang="en-AU" sz="2000" b="1" dirty="0"/>
              <a:t>What’s happening:</a:t>
            </a:r>
          </a:p>
          <a:p>
            <a:r>
              <a:rPr lang="en-AU" sz="2000" dirty="0"/>
              <a:t>Disenfranchised grief</a:t>
            </a:r>
          </a:p>
          <a:p>
            <a:r>
              <a:rPr lang="en-AU" sz="2000" dirty="0"/>
              <a:t>Lack of permission to grieve</a:t>
            </a:r>
          </a:p>
          <a:p>
            <a:endParaRPr lang="en-AU" sz="2000" b="1" dirty="0"/>
          </a:p>
          <a:p>
            <a:r>
              <a:rPr lang="en-AU" sz="2000" b="1" dirty="0"/>
              <a:t>What we know about staff grief:</a:t>
            </a:r>
          </a:p>
          <a:p>
            <a:pPr marL="457200" indent="-457200">
              <a:buFont typeface="Arial" panose="020B0604020202020204" pitchFamily="34" charset="0"/>
              <a:buChar char="•"/>
            </a:pPr>
            <a:r>
              <a:rPr lang="en-AU" sz="2000" dirty="0"/>
              <a:t>Staff grief is real and cumulative</a:t>
            </a:r>
          </a:p>
          <a:p>
            <a:pPr marL="457200" indent="-457200">
              <a:buFont typeface="Arial" panose="020B0604020202020204" pitchFamily="34" charset="0"/>
              <a:buChar char="•"/>
            </a:pPr>
            <a:r>
              <a:rPr lang="en-AU" sz="2000" dirty="0"/>
              <a:t>Small supports matter i.e. Pause, acknowledgment, check-in</a:t>
            </a:r>
          </a:p>
          <a:p>
            <a:pPr marL="457200" indent="-457200">
              <a:buFont typeface="Arial" panose="020B0604020202020204" pitchFamily="34" charset="0"/>
              <a:buChar char="•"/>
            </a:pPr>
            <a:r>
              <a:rPr lang="en-AU" sz="2000" dirty="0"/>
              <a:t>Leaders need to set the tone</a:t>
            </a:r>
          </a:p>
          <a:p>
            <a:pPr marL="457200" indent="-457200">
              <a:buFont typeface="Arial" panose="020B0604020202020204" pitchFamily="34" charset="0"/>
              <a:buChar char="•"/>
            </a:pPr>
            <a:r>
              <a:rPr lang="en-AU" sz="2000" dirty="0"/>
              <a:t>Normalise emotional responses, and self-care supports</a:t>
            </a:r>
            <a:endParaRPr lang="en-GB" sz="2000" dirty="0"/>
          </a:p>
        </p:txBody>
      </p:sp>
      <p:pic>
        <p:nvPicPr>
          <p:cNvPr id="6" name="Picture 5">
            <a:extLst>
              <a:ext uri="{FF2B5EF4-FFF2-40B4-BE49-F238E27FC236}">
                <a16:creationId xmlns:a16="http://schemas.microsoft.com/office/drawing/2014/main" id="{8DDBF402-F9B1-41A9-E0F1-8CA175764426}"/>
              </a:ext>
            </a:extLst>
          </p:cNvPr>
          <p:cNvPicPr>
            <a:picLocks noChangeAspect="1"/>
          </p:cNvPicPr>
          <p:nvPr/>
        </p:nvPicPr>
        <p:blipFill>
          <a:blip r:embed="rId4"/>
          <a:srcRect b="8492"/>
          <a:stretch>
            <a:fillRect/>
          </a:stretch>
        </p:blipFill>
        <p:spPr>
          <a:xfrm>
            <a:off x="9362317" y="2445514"/>
            <a:ext cx="1812188" cy="2968332"/>
          </a:xfrm>
          <a:prstGeom prst="rect">
            <a:avLst/>
          </a:prstGeom>
        </p:spPr>
      </p:pic>
    </p:spTree>
    <p:extLst>
      <p:ext uri="{BB962C8B-B14F-4D97-AF65-F5344CB8AC3E}">
        <p14:creationId xmlns:p14="http://schemas.microsoft.com/office/powerpoint/2010/main" val="18907319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B5030-CBD5-E3F8-6446-404A3A208AF0}"/>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AB4B0BEA-4D40-ED19-C3FC-8FAF40B834FF}"/>
              </a:ext>
            </a:extLst>
          </p:cNvPr>
          <p:cNvSpPr txBox="1"/>
          <p:nvPr/>
        </p:nvSpPr>
        <p:spPr>
          <a:xfrm>
            <a:off x="5029201" y="6423633"/>
            <a:ext cx="6405238" cy="261610"/>
          </a:xfrm>
          <a:prstGeom prst="rect">
            <a:avLst/>
          </a:prstGeom>
          <a:noFill/>
        </p:spPr>
        <p:txBody>
          <a:bodyPr wrap="square" rtlCol="0">
            <a:spAutoFit/>
          </a:bodyPr>
          <a:lstStyle/>
          <a:p>
            <a:pPr algn="r"/>
            <a:r>
              <a:rPr lang="en-AU" sz="1100" dirty="0">
                <a:latin typeface="Nunito" pitchFamily="2" charset="0"/>
              </a:rPr>
              <a:t>CareSearch is funded by the Australian Government Department of Health, Disability and Ageing</a:t>
            </a:r>
          </a:p>
        </p:txBody>
      </p:sp>
      <p:pic>
        <p:nvPicPr>
          <p:cNvPr id="8" name="Picture 7" descr="A blue and black logo&#10;&#10;Description automatically generated">
            <a:extLst>
              <a:ext uri="{FF2B5EF4-FFF2-40B4-BE49-F238E27FC236}">
                <a16:creationId xmlns:a16="http://schemas.microsoft.com/office/drawing/2014/main" id="{E98B9981-06B6-1179-8DB1-028373BF37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5943971"/>
            <a:ext cx="2018748" cy="741272"/>
          </a:xfrm>
          <a:prstGeom prst="rect">
            <a:avLst/>
          </a:prstGeom>
        </p:spPr>
      </p:pic>
      <p:sp>
        <p:nvSpPr>
          <p:cNvPr id="9" name="Rectangle: Rounded Corners 8">
            <a:extLst>
              <a:ext uri="{FF2B5EF4-FFF2-40B4-BE49-F238E27FC236}">
                <a16:creationId xmlns:a16="http://schemas.microsoft.com/office/drawing/2014/main" id="{3FD7493E-8094-99B4-52CD-94E1329DE48A}"/>
              </a:ext>
            </a:extLst>
          </p:cNvPr>
          <p:cNvSpPr/>
          <p:nvPr/>
        </p:nvSpPr>
        <p:spPr>
          <a:xfrm>
            <a:off x="3523695" y="6280509"/>
            <a:ext cx="7830105" cy="45719"/>
          </a:xfrm>
          <a:prstGeom prst="roundRect">
            <a:avLst/>
          </a:prstGeom>
          <a:solidFill>
            <a:srgbClr val="2478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00358045-EF1D-D866-2E54-5DF5820178E4}"/>
              </a:ext>
            </a:extLst>
          </p:cNvPr>
          <p:cNvSpPr>
            <a:spLocks noGrp="1"/>
          </p:cNvSpPr>
          <p:nvPr>
            <p:ph type="title"/>
          </p:nvPr>
        </p:nvSpPr>
        <p:spPr>
          <a:xfrm>
            <a:off x="469393" y="763981"/>
            <a:ext cx="8486348" cy="768350"/>
          </a:xfrm>
        </p:spPr>
        <p:txBody>
          <a:bodyPr>
            <a:normAutofit fontScale="90000"/>
          </a:bodyPr>
          <a:lstStyle/>
          <a:p>
            <a:r>
              <a:rPr lang="en-AU" sz="4400" b="1" dirty="0"/>
              <a:t>Case # 5 – Staff Grief</a:t>
            </a:r>
            <a:br>
              <a:rPr lang="en-AU" sz="4400" b="1" dirty="0"/>
            </a:br>
            <a:endParaRPr lang="en-AU" sz="4400" b="1" dirty="0">
              <a:latin typeface="Nunito" pitchFamily="2" charset="0"/>
            </a:endParaRPr>
          </a:p>
        </p:txBody>
      </p:sp>
      <p:sp>
        <p:nvSpPr>
          <p:cNvPr id="3" name="Rectangle: Rounded Corners 2">
            <a:extLst>
              <a:ext uri="{FF2B5EF4-FFF2-40B4-BE49-F238E27FC236}">
                <a16:creationId xmlns:a16="http://schemas.microsoft.com/office/drawing/2014/main" id="{43708BAD-199C-DCF5-7369-A5D3299775A4}"/>
              </a:ext>
            </a:extLst>
          </p:cNvPr>
          <p:cNvSpPr/>
          <p:nvPr/>
        </p:nvSpPr>
        <p:spPr>
          <a:xfrm>
            <a:off x="3523695" y="6234790"/>
            <a:ext cx="7830105" cy="45719"/>
          </a:xfrm>
          <a:prstGeom prst="roundRect">
            <a:avLst/>
          </a:prstGeom>
          <a:solidFill>
            <a:srgbClr val="1053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Text Placeholder 3">
            <a:extLst>
              <a:ext uri="{FF2B5EF4-FFF2-40B4-BE49-F238E27FC236}">
                <a16:creationId xmlns:a16="http://schemas.microsoft.com/office/drawing/2014/main" id="{004D6085-1498-6660-8A12-CB127E283AE9}"/>
              </a:ext>
            </a:extLst>
          </p:cNvPr>
          <p:cNvSpPr>
            <a:spLocks noGrp="1"/>
          </p:cNvSpPr>
          <p:nvPr>
            <p:ph type="body" sz="half" idx="2"/>
          </p:nvPr>
        </p:nvSpPr>
        <p:spPr>
          <a:xfrm>
            <a:off x="469392" y="1372865"/>
            <a:ext cx="9526255" cy="4571105"/>
          </a:xfrm>
        </p:spPr>
        <p:txBody>
          <a:bodyPr>
            <a:normAutofit/>
          </a:bodyPr>
          <a:lstStyle/>
          <a:p>
            <a:r>
              <a:rPr lang="en-AU" sz="2000" dirty="0"/>
              <a:t>Alternatively, after a resident death:</a:t>
            </a:r>
          </a:p>
          <a:p>
            <a:pPr marL="342900" indent="-342900">
              <a:buFont typeface="Arial" panose="020B0604020202020204" pitchFamily="34" charset="0"/>
              <a:buChar char="•"/>
            </a:pPr>
            <a:r>
              <a:rPr lang="en-AU" sz="2000" dirty="0"/>
              <a:t>One staff member cries</a:t>
            </a:r>
          </a:p>
          <a:p>
            <a:pPr marL="342900" indent="-342900">
              <a:buFont typeface="Arial" panose="020B0604020202020204" pitchFamily="34" charset="0"/>
              <a:buChar char="•"/>
            </a:pPr>
            <a:r>
              <a:rPr lang="en-AU" sz="2000" dirty="0"/>
              <a:t>Another avoids the room</a:t>
            </a:r>
          </a:p>
          <a:p>
            <a:pPr marL="342900" indent="-342900">
              <a:buFont typeface="Arial" panose="020B0604020202020204" pitchFamily="34" charset="0"/>
              <a:buChar char="•"/>
            </a:pPr>
            <a:r>
              <a:rPr lang="en-AU" sz="2000" dirty="0"/>
              <a:t>Another continues working as usual.</a:t>
            </a:r>
          </a:p>
          <a:p>
            <a:r>
              <a:rPr lang="en-AU" sz="2000" dirty="0"/>
              <a:t>Tension arises: “Why don’t they care?”</a:t>
            </a:r>
          </a:p>
          <a:p>
            <a:endParaRPr lang="en-AU" sz="2000" dirty="0"/>
          </a:p>
          <a:p>
            <a:r>
              <a:rPr lang="en-AU" sz="2000" dirty="0"/>
              <a:t>Important to recognise different cultural expressions of grief</a:t>
            </a:r>
          </a:p>
          <a:p>
            <a:endParaRPr lang="en-AU" sz="2000" dirty="0"/>
          </a:p>
          <a:p>
            <a:endParaRPr lang="en-AU" sz="2000" dirty="0"/>
          </a:p>
          <a:p>
            <a:r>
              <a:rPr lang="en-AU" sz="2000" b="1" dirty="0"/>
              <a:t>Strategies:</a:t>
            </a:r>
          </a:p>
          <a:p>
            <a:r>
              <a:rPr lang="en-AU" sz="2000" dirty="0"/>
              <a:t>Encourage team conversations about, “How do you respond to death in your culture?”</a:t>
            </a:r>
          </a:p>
          <a:p>
            <a:endParaRPr lang="en-AU" sz="2000" dirty="0"/>
          </a:p>
          <a:p>
            <a:endParaRPr lang="en-AU" sz="2000" dirty="0"/>
          </a:p>
          <a:p>
            <a:endParaRPr lang="en-AU" sz="2000" dirty="0"/>
          </a:p>
          <a:p>
            <a:endParaRPr lang="en-GB" sz="2000" dirty="0"/>
          </a:p>
        </p:txBody>
      </p:sp>
      <p:pic>
        <p:nvPicPr>
          <p:cNvPr id="6" name="Picture 5">
            <a:extLst>
              <a:ext uri="{FF2B5EF4-FFF2-40B4-BE49-F238E27FC236}">
                <a16:creationId xmlns:a16="http://schemas.microsoft.com/office/drawing/2014/main" id="{46A7F559-2BBB-4368-BFBA-CF0EB890853E}"/>
              </a:ext>
            </a:extLst>
          </p:cNvPr>
          <p:cNvPicPr>
            <a:picLocks noChangeAspect="1"/>
          </p:cNvPicPr>
          <p:nvPr/>
        </p:nvPicPr>
        <p:blipFill>
          <a:blip r:embed="rId4"/>
          <a:stretch>
            <a:fillRect/>
          </a:stretch>
        </p:blipFill>
        <p:spPr>
          <a:xfrm>
            <a:off x="7962350" y="388336"/>
            <a:ext cx="3241839" cy="4571105"/>
          </a:xfrm>
          <a:prstGeom prst="rect">
            <a:avLst/>
          </a:prstGeom>
        </p:spPr>
      </p:pic>
    </p:spTree>
    <p:extLst>
      <p:ext uri="{BB962C8B-B14F-4D97-AF65-F5344CB8AC3E}">
        <p14:creationId xmlns:p14="http://schemas.microsoft.com/office/powerpoint/2010/main" val="2152092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blue and orange circle with a black background&#10;&#10;Description automatically generated">
            <a:extLst>
              <a:ext uri="{FF2B5EF4-FFF2-40B4-BE49-F238E27FC236}">
                <a16:creationId xmlns:a16="http://schemas.microsoft.com/office/drawing/2014/main" id="{69B0DFB5-5D91-BA19-BBC9-FD0181D0E504}"/>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3125" b="3125"/>
          <a:stretch>
            <a:fillRect/>
          </a:stretch>
        </p:blipFill>
        <p:spPr>
          <a:xfrm>
            <a:off x="6650182" y="987425"/>
            <a:ext cx="4705206" cy="4873625"/>
          </a:xfrm>
        </p:spPr>
      </p:pic>
      <p:sp>
        <p:nvSpPr>
          <p:cNvPr id="4" name="Text Placeholder 3">
            <a:extLst>
              <a:ext uri="{FF2B5EF4-FFF2-40B4-BE49-F238E27FC236}">
                <a16:creationId xmlns:a16="http://schemas.microsoft.com/office/drawing/2014/main" id="{5D04C028-B39E-AE12-84B0-C86C4B708871}"/>
              </a:ext>
            </a:extLst>
          </p:cNvPr>
          <p:cNvSpPr>
            <a:spLocks noGrp="1"/>
          </p:cNvSpPr>
          <p:nvPr>
            <p:ph type="body" sz="half" idx="2"/>
          </p:nvPr>
        </p:nvSpPr>
        <p:spPr>
          <a:xfrm>
            <a:off x="1039848" y="1604027"/>
            <a:ext cx="5367048" cy="4242539"/>
          </a:xfrm>
        </p:spPr>
        <p:txBody>
          <a:bodyPr>
            <a:normAutofit/>
          </a:bodyPr>
          <a:lstStyle/>
          <a:p>
            <a:r>
              <a:rPr lang="en-AU" sz="2000" b="0" dirty="0">
                <a:solidFill>
                  <a:srgbClr val="000000"/>
                </a:solidFill>
                <a:effectLst/>
                <a:highlight>
                  <a:srgbClr val="FFFFFF"/>
                </a:highlight>
                <a:latin typeface="Nunito" pitchFamily="2" charset="0"/>
              </a:rPr>
              <a:t>The University acknowledges the Traditional Owners and Custodians of the lands on which its campuses are located, these are the Traditional Lands of the Arrernte, Dagoman, First Nations of the South East, First Peoples of the River Murray &amp; Mallee region, Jawoyn, Kaurna, Larrakia, Ngadjuri, Ngarrindjeri, Ramindjeri, Warumungu, Wardaman and Yolngu people. We honour their Elders past, present and emerging.</a:t>
            </a:r>
            <a:endParaRPr lang="en-AU" sz="2000" dirty="0">
              <a:latin typeface="Nunito" pitchFamily="2" charset="0"/>
            </a:endParaRPr>
          </a:p>
          <a:p>
            <a:endParaRPr lang="en-AU" dirty="0"/>
          </a:p>
        </p:txBody>
      </p:sp>
      <p:sp>
        <p:nvSpPr>
          <p:cNvPr id="5" name="TextBox 4">
            <a:extLst>
              <a:ext uri="{FF2B5EF4-FFF2-40B4-BE49-F238E27FC236}">
                <a16:creationId xmlns:a16="http://schemas.microsoft.com/office/drawing/2014/main" id="{3CC72FFB-5DB4-361D-EC27-C3E2B800B2EE}"/>
              </a:ext>
            </a:extLst>
          </p:cNvPr>
          <p:cNvSpPr txBox="1"/>
          <p:nvPr/>
        </p:nvSpPr>
        <p:spPr>
          <a:xfrm>
            <a:off x="4807527" y="6423633"/>
            <a:ext cx="6626911" cy="261610"/>
          </a:xfrm>
          <a:prstGeom prst="rect">
            <a:avLst/>
          </a:prstGeom>
          <a:noFill/>
        </p:spPr>
        <p:txBody>
          <a:bodyPr wrap="square" rtlCol="0">
            <a:spAutoFit/>
          </a:bodyPr>
          <a:lstStyle/>
          <a:p>
            <a:pPr algn="r"/>
            <a:r>
              <a:rPr lang="en-AU" sz="1100" dirty="0">
                <a:latin typeface="Nunito" pitchFamily="2" charset="0"/>
              </a:rPr>
              <a:t>CareSearch is funded by the Australian Government Department of Health, Disability and Ageing</a:t>
            </a:r>
          </a:p>
        </p:txBody>
      </p:sp>
      <p:pic>
        <p:nvPicPr>
          <p:cNvPr id="6" name="Picture 5" descr="A blue and black logo&#10;&#10;Description automatically generated">
            <a:extLst>
              <a:ext uri="{FF2B5EF4-FFF2-40B4-BE49-F238E27FC236}">
                <a16:creationId xmlns:a16="http://schemas.microsoft.com/office/drawing/2014/main" id="{B46165DB-EC01-B7CD-F07A-2C0F6506B4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5943971"/>
            <a:ext cx="2018748" cy="741272"/>
          </a:xfrm>
          <a:prstGeom prst="rect">
            <a:avLst/>
          </a:prstGeom>
        </p:spPr>
      </p:pic>
      <p:sp>
        <p:nvSpPr>
          <p:cNvPr id="7" name="Rectangle: Rounded Corners 6">
            <a:extLst>
              <a:ext uri="{FF2B5EF4-FFF2-40B4-BE49-F238E27FC236}">
                <a16:creationId xmlns:a16="http://schemas.microsoft.com/office/drawing/2014/main" id="{A8DA4213-9574-95E8-109A-2E9BE9964E0A}"/>
              </a:ext>
            </a:extLst>
          </p:cNvPr>
          <p:cNvSpPr/>
          <p:nvPr/>
        </p:nvSpPr>
        <p:spPr>
          <a:xfrm>
            <a:off x="3523695" y="6280509"/>
            <a:ext cx="7830105" cy="45719"/>
          </a:xfrm>
          <a:prstGeom prst="roundRect">
            <a:avLst/>
          </a:prstGeom>
          <a:solidFill>
            <a:srgbClr val="2478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31671314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A2EAB-5766-5252-E95C-07AF2FEFF141}"/>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F72738C2-E042-4B93-FA71-B7A6D849AE85}"/>
              </a:ext>
            </a:extLst>
          </p:cNvPr>
          <p:cNvSpPr txBox="1"/>
          <p:nvPr/>
        </p:nvSpPr>
        <p:spPr>
          <a:xfrm>
            <a:off x="5029201" y="6423633"/>
            <a:ext cx="6405238" cy="261610"/>
          </a:xfrm>
          <a:prstGeom prst="rect">
            <a:avLst/>
          </a:prstGeom>
          <a:noFill/>
        </p:spPr>
        <p:txBody>
          <a:bodyPr wrap="square" rtlCol="0">
            <a:spAutoFit/>
          </a:bodyPr>
          <a:lstStyle/>
          <a:p>
            <a:pPr algn="r"/>
            <a:r>
              <a:rPr lang="en-AU" sz="1100" dirty="0">
                <a:latin typeface="Nunito" pitchFamily="2" charset="0"/>
              </a:rPr>
              <a:t>CareSearch is funded by the Australian Government Department of Health, Disability and Ageing</a:t>
            </a:r>
          </a:p>
        </p:txBody>
      </p:sp>
      <p:pic>
        <p:nvPicPr>
          <p:cNvPr id="8" name="Picture 7" descr="A blue and black logo&#10;&#10;Description automatically generated">
            <a:extLst>
              <a:ext uri="{FF2B5EF4-FFF2-40B4-BE49-F238E27FC236}">
                <a16:creationId xmlns:a16="http://schemas.microsoft.com/office/drawing/2014/main" id="{1E63BE07-F96E-76B3-38B1-F83DE89AF2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5943971"/>
            <a:ext cx="2018748" cy="741272"/>
          </a:xfrm>
          <a:prstGeom prst="rect">
            <a:avLst/>
          </a:prstGeom>
        </p:spPr>
      </p:pic>
      <p:sp>
        <p:nvSpPr>
          <p:cNvPr id="9" name="Rectangle: Rounded Corners 8">
            <a:extLst>
              <a:ext uri="{FF2B5EF4-FFF2-40B4-BE49-F238E27FC236}">
                <a16:creationId xmlns:a16="http://schemas.microsoft.com/office/drawing/2014/main" id="{933136CF-382E-AD4C-AD5E-C29E4C438A05}"/>
              </a:ext>
            </a:extLst>
          </p:cNvPr>
          <p:cNvSpPr/>
          <p:nvPr/>
        </p:nvSpPr>
        <p:spPr>
          <a:xfrm>
            <a:off x="3523695" y="6280509"/>
            <a:ext cx="7830105" cy="45719"/>
          </a:xfrm>
          <a:prstGeom prst="roundRect">
            <a:avLst/>
          </a:prstGeom>
          <a:solidFill>
            <a:srgbClr val="2478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739B541C-DB8A-AED9-2E82-2A266083D8F9}"/>
              </a:ext>
            </a:extLst>
          </p:cNvPr>
          <p:cNvSpPr>
            <a:spLocks noGrp="1"/>
          </p:cNvSpPr>
          <p:nvPr>
            <p:ph type="title"/>
          </p:nvPr>
        </p:nvSpPr>
        <p:spPr>
          <a:xfrm>
            <a:off x="469393" y="763981"/>
            <a:ext cx="8486348" cy="768350"/>
          </a:xfrm>
        </p:spPr>
        <p:txBody>
          <a:bodyPr>
            <a:normAutofit fontScale="90000"/>
          </a:bodyPr>
          <a:lstStyle/>
          <a:p>
            <a:r>
              <a:rPr lang="en-AU" sz="4400" b="1" dirty="0"/>
              <a:t>Supporting staff in managing grief</a:t>
            </a:r>
            <a:br>
              <a:rPr lang="en-AU" sz="4400" b="1" dirty="0"/>
            </a:br>
            <a:endParaRPr lang="en-AU" sz="4400" b="1" dirty="0">
              <a:latin typeface="Nunito" pitchFamily="2" charset="0"/>
            </a:endParaRPr>
          </a:p>
        </p:txBody>
      </p:sp>
      <p:sp>
        <p:nvSpPr>
          <p:cNvPr id="3" name="Rectangle: Rounded Corners 2">
            <a:extLst>
              <a:ext uri="{FF2B5EF4-FFF2-40B4-BE49-F238E27FC236}">
                <a16:creationId xmlns:a16="http://schemas.microsoft.com/office/drawing/2014/main" id="{4101B5B9-1D4E-D0B1-C8A9-91658EC071A1}"/>
              </a:ext>
            </a:extLst>
          </p:cNvPr>
          <p:cNvSpPr/>
          <p:nvPr/>
        </p:nvSpPr>
        <p:spPr>
          <a:xfrm>
            <a:off x="3523695" y="6234790"/>
            <a:ext cx="7830105" cy="45719"/>
          </a:xfrm>
          <a:prstGeom prst="roundRect">
            <a:avLst/>
          </a:prstGeom>
          <a:solidFill>
            <a:srgbClr val="1053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Text Placeholder 3">
            <a:extLst>
              <a:ext uri="{FF2B5EF4-FFF2-40B4-BE49-F238E27FC236}">
                <a16:creationId xmlns:a16="http://schemas.microsoft.com/office/drawing/2014/main" id="{58D3EE76-325A-8940-1DE0-E290E2108243}"/>
              </a:ext>
            </a:extLst>
          </p:cNvPr>
          <p:cNvSpPr>
            <a:spLocks noGrp="1"/>
          </p:cNvSpPr>
          <p:nvPr>
            <p:ph type="body" sz="half" idx="2"/>
          </p:nvPr>
        </p:nvSpPr>
        <p:spPr>
          <a:xfrm>
            <a:off x="469393" y="1405127"/>
            <a:ext cx="9088265" cy="5280116"/>
          </a:xfrm>
        </p:spPr>
        <p:txBody>
          <a:bodyPr>
            <a:normAutofit/>
          </a:bodyPr>
          <a:lstStyle/>
          <a:p>
            <a:pPr marL="342900" indent="-342900">
              <a:buFont typeface="Arial" panose="020B0604020202020204" pitchFamily="34" charset="0"/>
              <a:buChar char="•"/>
            </a:pPr>
            <a:r>
              <a:rPr lang="en-AU" sz="2000" dirty="0"/>
              <a:t>Build grief awareness into everyday care, not just at the moment of death</a:t>
            </a:r>
          </a:p>
          <a:p>
            <a:pPr marL="342900" indent="-342900">
              <a:buFont typeface="Arial" panose="020B0604020202020204" pitchFamily="34" charset="0"/>
              <a:buChar char="•"/>
            </a:pPr>
            <a:r>
              <a:rPr lang="en-AU" sz="2000" dirty="0"/>
              <a:t>Simple communication skills, presence, listening, acknowledgement</a:t>
            </a:r>
          </a:p>
          <a:p>
            <a:pPr marL="342900" indent="-342900">
              <a:buFont typeface="Arial" panose="020B0604020202020204" pitchFamily="34" charset="0"/>
              <a:buChar char="•"/>
            </a:pPr>
            <a:r>
              <a:rPr lang="en-AU" sz="2000" dirty="0"/>
              <a:t>Create supportive environments, time/space to pause after death</a:t>
            </a:r>
          </a:p>
          <a:p>
            <a:pPr marL="342900" indent="-342900">
              <a:buFont typeface="Arial" panose="020B0604020202020204" pitchFamily="34" charset="0"/>
              <a:buChar char="•"/>
            </a:pPr>
            <a:r>
              <a:rPr lang="en-AU" sz="2000" dirty="0"/>
              <a:t>Use available resources, CareSearch and </a:t>
            </a:r>
            <a:r>
              <a:rPr lang="en-AU" sz="2000" dirty="0" err="1"/>
              <a:t>palliAGED</a:t>
            </a:r>
            <a:r>
              <a:rPr lang="en-AU" sz="2000" dirty="0"/>
              <a:t> grief/bereavement materials</a:t>
            </a:r>
          </a:p>
          <a:p>
            <a:pPr marL="342900" indent="-342900">
              <a:buFont typeface="Arial" panose="020B0604020202020204" pitchFamily="34" charset="0"/>
              <a:buChar char="•"/>
            </a:pPr>
            <a:r>
              <a:rPr lang="en-AU" sz="2000" dirty="0"/>
              <a:t>Encourage reflective practice, “What did we learn from this experience?”</a:t>
            </a:r>
          </a:p>
          <a:p>
            <a:endParaRPr lang="en-AU" sz="2000" dirty="0"/>
          </a:p>
          <a:p>
            <a:r>
              <a:rPr lang="en-GB" sz="2000" b="1" dirty="0"/>
              <a:t>Further learning:</a:t>
            </a:r>
          </a:p>
          <a:p>
            <a:pPr lvl="0"/>
            <a:r>
              <a:rPr lang="en-AU" u="sng" dirty="0">
                <a:hlinkClick r:id="rId4"/>
              </a:rPr>
              <a:t>https://www.palliaged.com.au/Supporting-Services/Training-and-Education/Online-Learning/Culturally-Responsive-Support-in-Aged-Care</a:t>
            </a:r>
            <a:endParaRPr lang="en-AU" dirty="0"/>
          </a:p>
          <a:p>
            <a:r>
              <a:rPr lang="en-AU" u="sng" dirty="0">
                <a:hlinkClick r:id="rId5"/>
              </a:rPr>
              <a:t>https://www.palliaged.com.au/Supporting-Services/Training-and-Education/Online-Learning/Introduction-to-Cultural-Awareness-in-Aged-Care</a:t>
            </a:r>
            <a:endParaRPr lang="en-GB" sz="2000" dirty="0"/>
          </a:p>
        </p:txBody>
      </p:sp>
      <p:pic>
        <p:nvPicPr>
          <p:cNvPr id="6" name="Picture 5">
            <a:extLst>
              <a:ext uri="{FF2B5EF4-FFF2-40B4-BE49-F238E27FC236}">
                <a16:creationId xmlns:a16="http://schemas.microsoft.com/office/drawing/2014/main" id="{34F0DE84-FA3F-2D18-00EC-DE8C389C635C}"/>
              </a:ext>
            </a:extLst>
          </p:cNvPr>
          <p:cNvPicPr>
            <a:picLocks noChangeAspect="1"/>
          </p:cNvPicPr>
          <p:nvPr/>
        </p:nvPicPr>
        <p:blipFill>
          <a:blip r:embed="rId6"/>
          <a:stretch>
            <a:fillRect/>
          </a:stretch>
        </p:blipFill>
        <p:spPr>
          <a:xfrm>
            <a:off x="8844674" y="668387"/>
            <a:ext cx="3043921" cy="4439722"/>
          </a:xfrm>
          <a:prstGeom prst="rect">
            <a:avLst/>
          </a:prstGeom>
        </p:spPr>
      </p:pic>
    </p:spTree>
    <p:extLst>
      <p:ext uri="{BB962C8B-B14F-4D97-AF65-F5344CB8AC3E}">
        <p14:creationId xmlns:p14="http://schemas.microsoft.com/office/powerpoint/2010/main" val="20797599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CB368-0429-B97C-1A55-0602C8372889}"/>
              </a:ext>
            </a:extLst>
          </p:cNvPr>
          <p:cNvSpPr>
            <a:spLocks noGrp="1"/>
          </p:cNvSpPr>
          <p:nvPr>
            <p:ph type="title"/>
          </p:nvPr>
        </p:nvSpPr>
        <p:spPr>
          <a:xfrm>
            <a:off x="838196" y="3609209"/>
            <a:ext cx="10515600" cy="1231786"/>
          </a:xfrm>
          <a:prstGeom prst="roundRect">
            <a:avLst/>
          </a:prstGeom>
          <a:noFill/>
          <a:ln>
            <a:noFill/>
          </a:ln>
        </p:spPr>
        <p:style>
          <a:lnRef idx="1">
            <a:schemeClr val="accent4"/>
          </a:lnRef>
          <a:fillRef idx="3">
            <a:schemeClr val="accent4"/>
          </a:fillRef>
          <a:effectRef idx="2">
            <a:schemeClr val="accent4"/>
          </a:effectRef>
          <a:fontRef idx="minor">
            <a:schemeClr val="lt1"/>
          </a:fontRef>
        </p:style>
        <p:txBody>
          <a:bodyPr>
            <a:normAutofit/>
          </a:bodyPr>
          <a:lstStyle/>
          <a:p>
            <a:pPr algn="ctr"/>
            <a:r>
              <a:rPr lang="en-AU" b="1" dirty="0">
                <a:solidFill>
                  <a:schemeClr val="tx1"/>
                </a:solidFill>
                <a:latin typeface="Nunito" pitchFamily="2" charset="0"/>
              </a:rPr>
              <a:t>Thank you</a:t>
            </a:r>
          </a:p>
        </p:txBody>
      </p:sp>
      <p:sp>
        <p:nvSpPr>
          <p:cNvPr id="5" name="TextBox 4">
            <a:extLst>
              <a:ext uri="{FF2B5EF4-FFF2-40B4-BE49-F238E27FC236}">
                <a16:creationId xmlns:a16="http://schemas.microsoft.com/office/drawing/2014/main" id="{5E388882-0DDF-52A5-C411-02E665636963}"/>
              </a:ext>
            </a:extLst>
          </p:cNvPr>
          <p:cNvSpPr txBox="1"/>
          <p:nvPr/>
        </p:nvSpPr>
        <p:spPr>
          <a:xfrm>
            <a:off x="2549236" y="6463164"/>
            <a:ext cx="6456171" cy="261610"/>
          </a:xfrm>
          <a:prstGeom prst="rect">
            <a:avLst/>
          </a:prstGeom>
          <a:noFill/>
        </p:spPr>
        <p:txBody>
          <a:bodyPr wrap="square" rtlCol="0">
            <a:spAutoFit/>
          </a:bodyPr>
          <a:lstStyle/>
          <a:p>
            <a:pPr algn="r"/>
            <a:r>
              <a:rPr lang="en-AU" sz="1100" dirty="0">
                <a:latin typeface="Nunito" pitchFamily="2" charset="0"/>
              </a:rPr>
              <a:t>CareSearch is funded by the Australian Government Department of Health, Disability and Ageing</a:t>
            </a:r>
          </a:p>
        </p:txBody>
      </p:sp>
      <p:pic>
        <p:nvPicPr>
          <p:cNvPr id="6" name="Picture 5" descr="A blue and black logo&#10;&#10;Description automatically generated">
            <a:extLst>
              <a:ext uri="{FF2B5EF4-FFF2-40B4-BE49-F238E27FC236}">
                <a16:creationId xmlns:a16="http://schemas.microsoft.com/office/drawing/2014/main" id="{A5A649D8-3493-3610-B190-A71F11A53D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2778" y="263308"/>
            <a:ext cx="2386437" cy="876285"/>
          </a:xfrm>
          <a:prstGeom prst="rect">
            <a:avLst/>
          </a:prstGeom>
        </p:spPr>
      </p:pic>
      <p:sp>
        <p:nvSpPr>
          <p:cNvPr id="8" name="Rectangle: Rounded Corners 7">
            <a:extLst>
              <a:ext uri="{FF2B5EF4-FFF2-40B4-BE49-F238E27FC236}">
                <a16:creationId xmlns:a16="http://schemas.microsoft.com/office/drawing/2014/main" id="{11F7E32C-395D-B0E8-AE83-995CFC847B22}"/>
              </a:ext>
            </a:extLst>
          </p:cNvPr>
          <p:cNvSpPr/>
          <p:nvPr/>
        </p:nvSpPr>
        <p:spPr>
          <a:xfrm>
            <a:off x="2180946" y="6280509"/>
            <a:ext cx="7830105" cy="45719"/>
          </a:xfrm>
          <a:prstGeom prst="roundRect">
            <a:avLst/>
          </a:prstGeom>
          <a:solidFill>
            <a:srgbClr val="2478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 name="Content Placeholder 6">
            <a:extLst>
              <a:ext uri="{FF2B5EF4-FFF2-40B4-BE49-F238E27FC236}">
                <a16:creationId xmlns:a16="http://schemas.microsoft.com/office/drawing/2014/main" id="{0137E35F-B4A7-C8D7-CD50-9C73F005AB2F}"/>
              </a:ext>
            </a:extLst>
          </p:cNvPr>
          <p:cNvSpPr>
            <a:spLocks noGrp="1"/>
          </p:cNvSpPr>
          <p:nvPr>
            <p:ph idx="1"/>
          </p:nvPr>
        </p:nvSpPr>
        <p:spPr>
          <a:xfrm>
            <a:off x="838198" y="5771227"/>
            <a:ext cx="10515600" cy="612242"/>
          </a:xfrm>
        </p:spPr>
        <p:txBody>
          <a:bodyPr/>
          <a:lstStyle/>
          <a:p>
            <a:pPr marL="0" indent="0" algn="ctr">
              <a:buNone/>
            </a:pPr>
            <a:r>
              <a:rPr lang="en-AU" sz="2000" u="sng" dirty="0">
                <a:solidFill>
                  <a:srgbClr val="2478CC"/>
                </a:solidFill>
              </a:rPr>
              <a:t>CareSearch.com.au</a:t>
            </a:r>
          </a:p>
        </p:txBody>
      </p:sp>
      <p:pic>
        <p:nvPicPr>
          <p:cNvPr id="10" name="Picture 9" descr="A blue circle with a white letter f in it&#10;&#10;Description automatically generated">
            <a:hlinkClick r:id="rId4"/>
            <a:extLst>
              <a:ext uri="{FF2B5EF4-FFF2-40B4-BE49-F238E27FC236}">
                <a16:creationId xmlns:a16="http://schemas.microsoft.com/office/drawing/2014/main" id="{00C9F303-25E3-8EA8-A546-0A6972A77985}"/>
              </a:ext>
            </a:extLst>
          </p:cNvPr>
          <p:cNvPicPr>
            <a:picLocks noChangeAspect="1"/>
          </p:cNvPicPr>
          <p:nvPr/>
        </p:nvPicPr>
        <p:blipFill>
          <a:blip r:embed="rId5">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tretch>
            <a:fillRect/>
          </a:stretch>
        </p:blipFill>
        <p:spPr>
          <a:xfrm>
            <a:off x="4768426" y="4771501"/>
            <a:ext cx="562388" cy="562388"/>
          </a:xfrm>
          <a:prstGeom prst="rect">
            <a:avLst/>
          </a:prstGeom>
        </p:spPr>
      </p:pic>
      <p:pic>
        <p:nvPicPr>
          <p:cNvPr id="14" name="Picture 13" descr="A blue circle with white letters on it&#10;&#10;Description automatically generated">
            <a:hlinkClick r:id="rId7"/>
            <a:extLst>
              <a:ext uri="{FF2B5EF4-FFF2-40B4-BE49-F238E27FC236}">
                <a16:creationId xmlns:a16="http://schemas.microsoft.com/office/drawing/2014/main" id="{469FA4AB-98A9-F943-6684-F84016AED2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88417" y="4709121"/>
            <a:ext cx="674621" cy="674621"/>
          </a:xfrm>
          <a:prstGeom prst="rect">
            <a:avLst/>
          </a:prstGeom>
        </p:spPr>
      </p:pic>
      <p:sp>
        <p:nvSpPr>
          <p:cNvPr id="17" name="Oval 16">
            <a:hlinkClick r:id="rId9"/>
            <a:extLst>
              <a:ext uri="{FF2B5EF4-FFF2-40B4-BE49-F238E27FC236}">
                <a16:creationId xmlns:a16="http://schemas.microsoft.com/office/drawing/2014/main" id="{FD069037-1829-C7E7-17F1-5438FB3634A8}"/>
              </a:ext>
            </a:extLst>
          </p:cNvPr>
          <p:cNvSpPr/>
          <p:nvPr/>
        </p:nvSpPr>
        <p:spPr>
          <a:xfrm>
            <a:off x="6920642" y="4771501"/>
            <a:ext cx="514631" cy="562388"/>
          </a:xfrm>
          <a:prstGeom prst="ellipse">
            <a:avLst/>
          </a:prstGeom>
          <a:solidFill>
            <a:srgbClr val="2478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19" name="Picture 18" descr="A white x on a black background&#10;&#10;Description automatically generated">
            <a:extLst>
              <a:ext uri="{FF2B5EF4-FFF2-40B4-BE49-F238E27FC236}">
                <a16:creationId xmlns:a16="http://schemas.microsoft.com/office/drawing/2014/main" id="{EF0CCDA6-5A3F-79DD-C208-23D8E8F7B5D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59194" y="4898236"/>
            <a:ext cx="264692" cy="270538"/>
          </a:xfrm>
          <a:prstGeom prst="rect">
            <a:avLst/>
          </a:prstGeom>
        </p:spPr>
      </p:pic>
      <p:pic>
        <p:nvPicPr>
          <p:cNvPr id="9" name="Picture 8">
            <a:extLst>
              <a:ext uri="{FF2B5EF4-FFF2-40B4-BE49-F238E27FC236}">
                <a16:creationId xmlns:a16="http://schemas.microsoft.com/office/drawing/2014/main" id="{693AA073-AFE3-FE27-4C2B-3ADFB258BAA4}"/>
              </a:ext>
            </a:extLst>
          </p:cNvPr>
          <p:cNvPicPr>
            <a:picLocks noChangeAspect="1"/>
          </p:cNvPicPr>
          <p:nvPr/>
        </p:nvPicPr>
        <p:blipFill>
          <a:blip r:embed="rId11">
            <a:extLst>
              <a:ext uri="{28A0092B-C50C-407E-A947-70E740481C1C}">
                <a14:useLocalDpi xmlns:a14="http://schemas.microsoft.com/office/drawing/2010/main" val="0"/>
              </a:ext>
            </a:extLst>
          </a:blip>
          <a:srcRect l="32001" t="-793" r="25057" b="793"/>
          <a:stretch>
            <a:fillRect/>
          </a:stretch>
        </p:blipFill>
        <p:spPr>
          <a:xfrm>
            <a:off x="5373316" y="1383798"/>
            <a:ext cx="1504821" cy="233136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0350759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C9D19-56F7-2580-AFEA-7F72BFBAA22B}"/>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97FF6687-C637-6A59-0062-7EFABA3323DE}"/>
              </a:ext>
            </a:extLst>
          </p:cNvPr>
          <p:cNvSpPr txBox="1"/>
          <p:nvPr/>
        </p:nvSpPr>
        <p:spPr>
          <a:xfrm>
            <a:off x="5029201" y="6423633"/>
            <a:ext cx="6405238" cy="261610"/>
          </a:xfrm>
          <a:prstGeom prst="rect">
            <a:avLst/>
          </a:prstGeom>
          <a:noFill/>
        </p:spPr>
        <p:txBody>
          <a:bodyPr wrap="square" rtlCol="0">
            <a:spAutoFit/>
          </a:bodyPr>
          <a:lstStyle/>
          <a:p>
            <a:pPr algn="r"/>
            <a:r>
              <a:rPr lang="en-AU" sz="1100" dirty="0">
                <a:latin typeface="Nunito" pitchFamily="2" charset="0"/>
              </a:rPr>
              <a:t>CareSearch is funded by the Australian Government Department of Health, Disability and Ageing</a:t>
            </a:r>
          </a:p>
        </p:txBody>
      </p:sp>
      <p:pic>
        <p:nvPicPr>
          <p:cNvPr id="8" name="Picture 7" descr="A blue and black logo&#10;&#10;Description automatically generated">
            <a:extLst>
              <a:ext uri="{FF2B5EF4-FFF2-40B4-BE49-F238E27FC236}">
                <a16:creationId xmlns:a16="http://schemas.microsoft.com/office/drawing/2014/main" id="{8C2989A3-3A71-3B49-0970-8AB5234721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5943971"/>
            <a:ext cx="2018748" cy="741272"/>
          </a:xfrm>
          <a:prstGeom prst="rect">
            <a:avLst/>
          </a:prstGeom>
        </p:spPr>
      </p:pic>
      <p:sp>
        <p:nvSpPr>
          <p:cNvPr id="9" name="Rectangle: Rounded Corners 8">
            <a:extLst>
              <a:ext uri="{FF2B5EF4-FFF2-40B4-BE49-F238E27FC236}">
                <a16:creationId xmlns:a16="http://schemas.microsoft.com/office/drawing/2014/main" id="{01947655-9E8B-A98C-D93F-19675E817F0E}"/>
              </a:ext>
            </a:extLst>
          </p:cNvPr>
          <p:cNvSpPr/>
          <p:nvPr/>
        </p:nvSpPr>
        <p:spPr>
          <a:xfrm>
            <a:off x="3523695" y="6280509"/>
            <a:ext cx="7830105" cy="45719"/>
          </a:xfrm>
          <a:prstGeom prst="roundRect">
            <a:avLst/>
          </a:prstGeom>
          <a:solidFill>
            <a:srgbClr val="2478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Title 1">
            <a:extLst>
              <a:ext uri="{FF2B5EF4-FFF2-40B4-BE49-F238E27FC236}">
                <a16:creationId xmlns:a16="http://schemas.microsoft.com/office/drawing/2014/main" id="{2FE2517A-88FD-6F49-D967-0A5B6230F5BA}"/>
              </a:ext>
            </a:extLst>
          </p:cNvPr>
          <p:cNvSpPr>
            <a:spLocks noGrp="1"/>
          </p:cNvSpPr>
          <p:nvPr>
            <p:ph type="title"/>
          </p:nvPr>
        </p:nvSpPr>
        <p:spPr>
          <a:xfrm>
            <a:off x="838200" y="467934"/>
            <a:ext cx="11074844" cy="768350"/>
          </a:xfrm>
        </p:spPr>
        <p:txBody>
          <a:bodyPr>
            <a:normAutofit/>
          </a:bodyPr>
          <a:lstStyle/>
          <a:p>
            <a:r>
              <a:rPr lang="en-GB" sz="3600" b="1" dirty="0">
                <a:latin typeface="Nunito" pitchFamily="2" charset="0"/>
              </a:rPr>
              <a:t>Aim of presentation:</a:t>
            </a:r>
            <a:endParaRPr lang="en-AU" sz="3600" b="1" dirty="0">
              <a:latin typeface="Nunito" pitchFamily="2" charset="0"/>
            </a:endParaRPr>
          </a:p>
        </p:txBody>
      </p:sp>
      <p:sp>
        <p:nvSpPr>
          <p:cNvPr id="5" name="Text Placeholder 3">
            <a:extLst>
              <a:ext uri="{FF2B5EF4-FFF2-40B4-BE49-F238E27FC236}">
                <a16:creationId xmlns:a16="http://schemas.microsoft.com/office/drawing/2014/main" id="{37227CE5-82A7-4426-A4B9-CFE8F01C6533}"/>
              </a:ext>
            </a:extLst>
          </p:cNvPr>
          <p:cNvSpPr>
            <a:spLocks noGrp="1"/>
          </p:cNvSpPr>
          <p:nvPr>
            <p:ph type="body" sz="half" idx="2"/>
          </p:nvPr>
        </p:nvSpPr>
        <p:spPr>
          <a:xfrm>
            <a:off x="862061" y="1553280"/>
            <a:ext cx="5323268" cy="3594033"/>
          </a:xfrm>
        </p:spPr>
        <p:txBody>
          <a:bodyPr>
            <a:noAutofit/>
          </a:bodyPr>
          <a:lstStyle/>
          <a:p>
            <a:pPr marL="342900" indent="-342900">
              <a:buFont typeface="Arial" panose="020B0604020202020204" pitchFamily="34" charset="0"/>
              <a:buChar char="•"/>
            </a:pPr>
            <a:r>
              <a:rPr lang="en-GB" sz="3000" dirty="0">
                <a:latin typeface="+mj-lt"/>
                <a:ea typeface="+mj-ea"/>
                <a:cs typeface="+mj-cs"/>
              </a:rPr>
              <a:t>Using </a:t>
            </a:r>
            <a:r>
              <a:rPr lang="en-GB" sz="3000" b="1" dirty="0">
                <a:latin typeface="+mj-lt"/>
                <a:ea typeface="+mj-ea"/>
                <a:cs typeface="+mj-cs"/>
              </a:rPr>
              <a:t>CareSearch</a:t>
            </a:r>
            <a:r>
              <a:rPr lang="en-GB" sz="3000" dirty="0">
                <a:latin typeface="+mj-lt"/>
                <a:ea typeface="+mj-ea"/>
                <a:cs typeface="+mj-cs"/>
              </a:rPr>
              <a:t> and </a:t>
            </a:r>
            <a:r>
              <a:rPr lang="en-GB" sz="3000" b="1" dirty="0" err="1">
                <a:latin typeface="+mj-lt"/>
                <a:ea typeface="+mj-ea"/>
                <a:cs typeface="+mj-cs"/>
              </a:rPr>
              <a:t>palliAGED</a:t>
            </a:r>
            <a:r>
              <a:rPr lang="en-GB" sz="3000" dirty="0">
                <a:latin typeface="+mj-lt"/>
                <a:ea typeface="+mj-ea"/>
                <a:cs typeface="+mj-cs"/>
              </a:rPr>
              <a:t> resources to support practice</a:t>
            </a:r>
          </a:p>
          <a:p>
            <a:pPr marL="342900" indent="-342900">
              <a:buFont typeface="Arial" panose="020B0604020202020204" pitchFamily="34" charset="0"/>
              <a:buChar char="•"/>
            </a:pPr>
            <a:r>
              <a:rPr lang="en-GB" sz="3000" dirty="0"/>
              <a:t>Grief reactions and supportive resources</a:t>
            </a:r>
          </a:p>
          <a:p>
            <a:endParaRPr lang="en-GB" sz="100" dirty="0">
              <a:latin typeface="+mj-lt"/>
            </a:endParaRPr>
          </a:p>
          <a:p>
            <a:pPr marL="342900" indent="-342900">
              <a:buFont typeface="Arial" panose="020B0604020202020204" pitchFamily="34" charset="0"/>
              <a:buChar char="•"/>
            </a:pPr>
            <a:r>
              <a:rPr lang="en-GB" sz="3000" dirty="0">
                <a:latin typeface="+mj-lt"/>
                <a:ea typeface="+mj-ea"/>
                <a:cs typeface="+mj-cs"/>
              </a:rPr>
              <a:t>Further learning</a:t>
            </a:r>
          </a:p>
          <a:p>
            <a:endParaRPr lang="en-GB" sz="700" dirty="0">
              <a:latin typeface="+mj-lt"/>
              <a:ea typeface="+mj-ea"/>
              <a:cs typeface="+mj-cs"/>
            </a:endParaRPr>
          </a:p>
        </p:txBody>
      </p:sp>
      <p:pic>
        <p:nvPicPr>
          <p:cNvPr id="6" name="Picture Placeholder 7">
            <a:extLst>
              <a:ext uri="{FF2B5EF4-FFF2-40B4-BE49-F238E27FC236}">
                <a16:creationId xmlns:a16="http://schemas.microsoft.com/office/drawing/2014/main" id="{938A0F1A-5CC3-047D-E064-F3BA55374A09}"/>
              </a:ext>
            </a:extLst>
          </p:cNvPr>
          <p:cNvPicPr>
            <a:picLocks noGrp="1" noChangeAspect="1"/>
          </p:cNvPicPr>
          <p:nvPr>
            <p:ph type="pic" idx="1"/>
          </p:nvPr>
        </p:nvPicPr>
        <p:blipFill rotWithShape="1">
          <a:blip r:embed="rId4">
            <a:extLst>
              <a:ext uri="{28A0092B-C50C-407E-A947-70E740481C1C}">
                <a14:useLocalDpi xmlns:a14="http://schemas.microsoft.com/office/drawing/2010/main" val="0"/>
              </a:ext>
            </a:extLst>
          </a:blip>
          <a:srcRect l="11068" r="11068"/>
          <a:stretch/>
        </p:blipFill>
        <p:spPr>
          <a:xfrm>
            <a:off x="6476105" y="1780646"/>
            <a:ext cx="4175115" cy="32967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251175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19E81-C086-C274-28B2-C5818FDC2E64}"/>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78B090D2-BD3A-59BC-E9CA-DFB6B867ED71}"/>
              </a:ext>
            </a:extLst>
          </p:cNvPr>
          <p:cNvSpPr txBox="1"/>
          <p:nvPr/>
        </p:nvSpPr>
        <p:spPr>
          <a:xfrm>
            <a:off x="5029201" y="6423633"/>
            <a:ext cx="6405238" cy="261610"/>
          </a:xfrm>
          <a:prstGeom prst="rect">
            <a:avLst/>
          </a:prstGeom>
          <a:noFill/>
        </p:spPr>
        <p:txBody>
          <a:bodyPr wrap="square" rtlCol="0">
            <a:spAutoFit/>
          </a:bodyPr>
          <a:lstStyle/>
          <a:p>
            <a:pPr algn="r"/>
            <a:r>
              <a:rPr lang="en-AU" sz="1100" dirty="0">
                <a:latin typeface="Nunito" pitchFamily="2" charset="0"/>
              </a:rPr>
              <a:t>CareSearch is funded by the Australian Government Department of Health, Disability and Ageing</a:t>
            </a:r>
          </a:p>
        </p:txBody>
      </p:sp>
      <p:pic>
        <p:nvPicPr>
          <p:cNvPr id="8" name="Picture 7" descr="A blue and black logo&#10;&#10;Description automatically generated">
            <a:extLst>
              <a:ext uri="{FF2B5EF4-FFF2-40B4-BE49-F238E27FC236}">
                <a16:creationId xmlns:a16="http://schemas.microsoft.com/office/drawing/2014/main" id="{1FC26960-DA4A-72F7-65BA-B9D085A9F1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5943971"/>
            <a:ext cx="2018748" cy="741272"/>
          </a:xfrm>
          <a:prstGeom prst="rect">
            <a:avLst/>
          </a:prstGeom>
        </p:spPr>
      </p:pic>
      <p:sp>
        <p:nvSpPr>
          <p:cNvPr id="9" name="Rectangle: Rounded Corners 8">
            <a:extLst>
              <a:ext uri="{FF2B5EF4-FFF2-40B4-BE49-F238E27FC236}">
                <a16:creationId xmlns:a16="http://schemas.microsoft.com/office/drawing/2014/main" id="{A925D355-4FB2-F255-75F4-452992AB2B3E}"/>
              </a:ext>
            </a:extLst>
          </p:cNvPr>
          <p:cNvSpPr/>
          <p:nvPr/>
        </p:nvSpPr>
        <p:spPr>
          <a:xfrm>
            <a:off x="3523695" y="6280509"/>
            <a:ext cx="7830105" cy="45719"/>
          </a:xfrm>
          <a:prstGeom prst="roundRect">
            <a:avLst/>
          </a:prstGeom>
          <a:solidFill>
            <a:srgbClr val="2478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D4D9B1A4-DAC8-6175-8156-3BA8E45B9F74}"/>
              </a:ext>
            </a:extLst>
          </p:cNvPr>
          <p:cNvSpPr>
            <a:spLocks noGrp="1"/>
          </p:cNvSpPr>
          <p:nvPr>
            <p:ph type="title"/>
          </p:nvPr>
        </p:nvSpPr>
        <p:spPr>
          <a:xfrm>
            <a:off x="728952" y="337586"/>
            <a:ext cx="6143942" cy="768350"/>
          </a:xfrm>
        </p:spPr>
        <p:txBody>
          <a:bodyPr>
            <a:normAutofit fontScale="90000"/>
          </a:bodyPr>
          <a:lstStyle/>
          <a:p>
            <a:r>
              <a:rPr lang="en-AU" sz="4400" b="1" dirty="0"/>
              <a:t>CareSearch incl </a:t>
            </a:r>
            <a:r>
              <a:rPr lang="en-AU" sz="4400" b="1" dirty="0" err="1"/>
              <a:t>palliAGED</a:t>
            </a:r>
            <a:endParaRPr lang="en-AU" sz="4400" b="1" dirty="0">
              <a:latin typeface="Nunito" pitchFamily="2" charset="0"/>
            </a:endParaRPr>
          </a:p>
        </p:txBody>
      </p:sp>
      <p:sp>
        <p:nvSpPr>
          <p:cNvPr id="3" name="Rectangle: Rounded Corners 2">
            <a:extLst>
              <a:ext uri="{FF2B5EF4-FFF2-40B4-BE49-F238E27FC236}">
                <a16:creationId xmlns:a16="http://schemas.microsoft.com/office/drawing/2014/main" id="{1EE937C8-9EDA-BABA-A2E1-777D902AA353}"/>
              </a:ext>
            </a:extLst>
          </p:cNvPr>
          <p:cNvSpPr/>
          <p:nvPr/>
        </p:nvSpPr>
        <p:spPr>
          <a:xfrm>
            <a:off x="3523695" y="6280509"/>
            <a:ext cx="7830105" cy="45719"/>
          </a:xfrm>
          <a:prstGeom prst="roundRect">
            <a:avLst/>
          </a:prstGeom>
          <a:solidFill>
            <a:srgbClr val="1053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Text Placeholder 3">
            <a:extLst>
              <a:ext uri="{FF2B5EF4-FFF2-40B4-BE49-F238E27FC236}">
                <a16:creationId xmlns:a16="http://schemas.microsoft.com/office/drawing/2014/main" id="{1AF6DD7F-8008-884E-BB35-47EC5913D990}"/>
              </a:ext>
            </a:extLst>
          </p:cNvPr>
          <p:cNvSpPr>
            <a:spLocks noGrp="1"/>
          </p:cNvSpPr>
          <p:nvPr>
            <p:ph type="body" sz="half" idx="2"/>
          </p:nvPr>
        </p:nvSpPr>
        <p:spPr>
          <a:xfrm>
            <a:off x="728952" y="1225971"/>
            <a:ext cx="5918736" cy="4046118"/>
          </a:xfrm>
        </p:spPr>
        <p:txBody>
          <a:bodyPr>
            <a:noAutofit/>
          </a:bodyPr>
          <a:lstStyle/>
          <a:p>
            <a:r>
              <a:rPr lang="en-GB" sz="2400" dirty="0"/>
              <a:t>CareSearch is a national, </a:t>
            </a:r>
            <a:r>
              <a:rPr lang="en-GB" sz="2400" b="1" dirty="0"/>
              <a:t>evidence-based</a:t>
            </a:r>
            <a:r>
              <a:rPr lang="en-GB" sz="2400" dirty="0"/>
              <a:t> palliative care resource funded by the Australian Government Department of Health, Disability and Ageing: </a:t>
            </a:r>
          </a:p>
          <a:p>
            <a:endParaRPr lang="en-GB" sz="200" b="1" dirty="0"/>
          </a:p>
          <a:p>
            <a:pPr marL="457200" indent="-457200">
              <a:buFont typeface="Arial" panose="020B0604020202020204" pitchFamily="34" charset="0"/>
              <a:buChar char="•"/>
            </a:pPr>
            <a:r>
              <a:rPr lang="en-GB" sz="2400" b="1" dirty="0"/>
              <a:t>Designed for clinicians, patients, carers, and families</a:t>
            </a:r>
          </a:p>
          <a:p>
            <a:endParaRPr lang="en-GB" sz="200" b="1" dirty="0"/>
          </a:p>
          <a:p>
            <a:pPr marL="457200" indent="-457200">
              <a:buFont typeface="Arial" panose="020B0604020202020204" pitchFamily="34" charset="0"/>
              <a:buChar char="•"/>
            </a:pPr>
            <a:r>
              <a:rPr lang="en-GB" sz="2400" b="1" dirty="0"/>
              <a:t>Designed to support real-world clinical practice</a:t>
            </a:r>
          </a:p>
          <a:p>
            <a:endParaRPr lang="en-GB" sz="100" b="1" dirty="0"/>
          </a:p>
          <a:p>
            <a:pPr marL="457200" indent="-457200">
              <a:buFont typeface="Arial" panose="020B0604020202020204" pitchFamily="34" charset="0"/>
              <a:buChar char="•"/>
            </a:pPr>
            <a:r>
              <a:rPr lang="en-GB" sz="2400" b="1" dirty="0"/>
              <a:t>Includes resources for aged care (e.g. palliAGED)</a:t>
            </a:r>
          </a:p>
          <a:p>
            <a:endParaRPr lang="en-GB" sz="900" dirty="0"/>
          </a:p>
          <a:p>
            <a:endParaRPr lang="en-GB" sz="2800" i="1" dirty="0"/>
          </a:p>
        </p:txBody>
      </p:sp>
      <p:pic>
        <p:nvPicPr>
          <p:cNvPr id="5" name="Picture 4">
            <a:extLst>
              <a:ext uri="{FF2B5EF4-FFF2-40B4-BE49-F238E27FC236}">
                <a16:creationId xmlns:a16="http://schemas.microsoft.com/office/drawing/2014/main" id="{C82A6549-5C84-2D2D-ED59-7623C9E5816A}"/>
              </a:ext>
            </a:extLst>
          </p:cNvPr>
          <p:cNvPicPr>
            <a:picLocks noChangeAspect="1"/>
          </p:cNvPicPr>
          <p:nvPr/>
        </p:nvPicPr>
        <p:blipFill>
          <a:blip r:embed="rId4"/>
          <a:stretch>
            <a:fillRect/>
          </a:stretch>
        </p:blipFill>
        <p:spPr>
          <a:xfrm>
            <a:off x="8039276" y="1028874"/>
            <a:ext cx="2670973" cy="3760448"/>
          </a:xfrm>
          <a:prstGeom prst="rect">
            <a:avLst/>
          </a:prstGeom>
        </p:spPr>
      </p:pic>
    </p:spTree>
    <p:extLst>
      <p:ext uri="{BB962C8B-B14F-4D97-AF65-F5344CB8AC3E}">
        <p14:creationId xmlns:p14="http://schemas.microsoft.com/office/powerpoint/2010/main" val="3572639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6" name="Picture 5">
            <a:extLst>
              <a:ext uri="{FF2B5EF4-FFF2-40B4-BE49-F238E27FC236}">
                <a16:creationId xmlns:a16="http://schemas.microsoft.com/office/drawing/2014/main" id="{A9353C81-B6A4-BAEE-F819-EF0777F9A3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1783" y="0"/>
            <a:ext cx="9768433" cy="6512290"/>
          </a:xfrm>
          <a:prstGeom prst="rect">
            <a:avLst/>
          </a:prstGeom>
        </p:spPr>
      </p:pic>
      <p:sp>
        <p:nvSpPr>
          <p:cNvPr id="7" name="Oval 6">
            <a:extLst>
              <a:ext uri="{FF2B5EF4-FFF2-40B4-BE49-F238E27FC236}">
                <a16:creationId xmlns:a16="http://schemas.microsoft.com/office/drawing/2014/main" id="{729FCA25-C7D6-297B-9FDB-9BE5EA3BE32D}"/>
              </a:ext>
            </a:extLst>
          </p:cNvPr>
          <p:cNvSpPr/>
          <p:nvPr/>
        </p:nvSpPr>
        <p:spPr>
          <a:xfrm>
            <a:off x="4781551" y="1095374"/>
            <a:ext cx="1476374" cy="42862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9" name="Picture 8">
            <a:extLst>
              <a:ext uri="{FF2B5EF4-FFF2-40B4-BE49-F238E27FC236}">
                <a16:creationId xmlns:a16="http://schemas.microsoft.com/office/drawing/2014/main" id="{0F19E209-B2F2-4A05-A633-FD653DC8ECEF}"/>
              </a:ext>
            </a:extLst>
          </p:cNvPr>
          <p:cNvPicPr>
            <a:picLocks noChangeAspect="1"/>
          </p:cNvPicPr>
          <p:nvPr/>
        </p:nvPicPr>
        <p:blipFill>
          <a:blip r:embed="rId4"/>
          <a:srcRect l="2400" r="-2400" b="32967"/>
          <a:stretch>
            <a:fillRect/>
          </a:stretch>
        </p:blipFill>
        <p:spPr>
          <a:xfrm>
            <a:off x="5070348" y="3256145"/>
            <a:ext cx="1905000" cy="721495"/>
          </a:xfrm>
          <a:prstGeom prst="rect">
            <a:avLst/>
          </a:prstGeom>
        </p:spPr>
      </p:pic>
    </p:spTree>
    <p:extLst>
      <p:ext uri="{BB962C8B-B14F-4D97-AF65-F5344CB8AC3E}">
        <p14:creationId xmlns:p14="http://schemas.microsoft.com/office/powerpoint/2010/main" val="854084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63CBC-296B-9749-70FC-1BFDBE3F0A13}"/>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3369B51B-C232-EF86-512E-5212EAC3723A}"/>
              </a:ext>
            </a:extLst>
          </p:cNvPr>
          <p:cNvSpPr txBox="1"/>
          <p:nvPr/>
        </p:nvSpPr>
        <p:spPr>
          <a:xfrm>
            <a:off x="5029201" y="6423633"/>
            <a:ext cx="6405238" cy="261610"/>
          </a:xfrm>
          <a:prstGeom prst="rect">
            <a:avLst/>
          </a:prstGeom>
          <a:noFill/>
        </p:spPr>
        <p:txBody>
          <a:bodyPr wrap="square" rtlCol="0">
            <a:spAutoFit/>
          </a:bodyPr>
          <a:lstStyle/>
          <a:p>
            <a:pPr algn="r"/>
            <a:r>
              <a:rPr lang="en-AU" sz="1100" dirty="0">
                <a:latin typeface="Nunito" pitchFamily="2" charset="0"/>
              </a:rPr>
              <a:t>CareSearch is funded by the Australian Government Department of Health, Disability and Ageing</a:t>
            </a:r>
          </a:p>
        </p:txBody>
      </p:sp>
      <p:pic>
        <p:nvPicPr>
          <p:cNvPr id="8" name="Picture 7" descr="A blue and black logo&#10;&#10;Description automatically generated">
            <a:extLst>
              <a:ext uri="{FF2B5EF4-FFF2-40B4-BE49-F238E27FC236}">
                <a16:creationId xmlns:a16="http://schemas.microsoft.com/office/drawing/2014/main" id="{80E46C16-5E59-C14C-F11F-9C26ECF8A0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5943971"/>
            <a:ext cx="2018748" cy="741272"/>
          </a:xfrm>
          <a:prstGeom prst="rect">
            <a:avLst/>
          </a:prstGeom>
        </p:spPr>
      </p:pic>
      <p:sp>
        <p:nvSpPr>
          <p:cNvPr id="9" name="Rectangle: Rounded Corners 8">
            <a:extLst>
              <a:ext uri="{FF2B5EF4-FFF2-40B4-BE49-F238E27FC236}">
                <a16:creationId xmlns:a16="http://schemas.microsoft.com/office/drawing/2014/main" id="{54E684B0-63C9-29D1-A6AB-F532229F3F9A}"/>
              </a:ext>
            </a:extLst>
          </p:cNvPr>
          <p:cNvSpPr/>
          <p:nvPr/>
        </p:nvSpPr>
        <p:spPr>
          <a:xfrm>
            <a:off x="3523695" y="6280509"/>
            <a:ext cx="7830105" cy="45719"/>
          </a:xfrm>
          <a:prstGeom prst="roundRect">
            <a:avLst/>
          </a:prstGeom>
          <a:solidFill>
            <a:srgbClr val="2478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F7E39185-4A83-9810-C8D3-FC7A585E69FB}"/>
              </a:ext>
            </a:extLst>
          </p:cNvPr>
          <p:cNvSpPr>
            <a:spLocks noGrp="1"/>
          </p:cNvSpPr>
          <p:nvPr>
            <p:ph type="title"/>
          </p:nvPr>
        </p:nvSpPr>
        <p:spPr>
          <a:xfrm>
            <a:off x="728952" y="371348"/>
            <a:ext cx="8031000" cy="768350"/>
          </a:xfrm>
        </p:spPr>
        <p:txBody>
          <a:bodyPr>
            <a:normAutofit/>
          </a:bodyPr>
          <a:lstStyle/>
          <a:p>
            <a:r>
              <a:rPr lang="en-AU" sz="4400" b="1" dirty="0"/>
              <a:t>What CareSearch Offers</a:t>
            </a:r>
            <a:endParaRPr lang="en-AU" sz="4400" b="1" dirty="0">
              <a:latin typeface="Nunito" pitchFamily="2" charset="0"/>
            </a:endParaRPr>
          </a:p>
        </p:txBody>
      </p:sp>
      <p:sp>
        <p:nvSpPr>
          <p:cNvPr id="3" name="Rectangle: Rounded Corners 2">
            <a:extLst>
              <a:ext uri="{FF2B5EF4-FFF2-40B4-BE49-F238E27FC236}">
                <a16:creationId xmlns:a16="http://schemas.microsoft.com/office/drawing/2014/main" id="{19DFC3D4-1891-6EC6-2299-A0D4122C2BCE}"/>
              </a:ext>
            </a:extLst>
          </p:cNvPr>
          <p:cNvSpPr/>
          <p:nvPr/>
        </p:nvSpPr>
        <p:spPr>
          <a:xfrm>
            <a:off x="3523695" y="6280509"/>
            <a:ext cx="7830105" cy="45719"/>
          </a:xfrm>
          <a:prstGeom prst="roundRect">
            <a:avLst/>
          </a:prstGeom>
          <a:solidFill>
            <a:srgbClr val="1053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14" name="Picture 13">
            <a:extLst>
              <a:ext uri="{FF2B5EF4-FFF2-40B4-BE49-F238E27FC236}">
                <a16:creationId xmlns:a16="http://schemas.microsoft.com/office/drawing/2014/main" id="{65586BB4-719E-D677-7A96-EBC4E1439EF4}"/>
              </a:ext>
            </a:extLst>
          </p:cNvPr>
          <p:cNvPicPr>
            <a:picLocks noChangeAspect="1"/>
          </p:cNvPicPr>
          <p:nvPr/>
        </p:nvPicPr>
        <p:blipFill>
          <a:blip r:embed="rId4"/>
          <a:stretch>
            <a:fillRect/>
          </a:stretch>
        </p:blipFill>
        <p:spPr>
          <a:xfrm>
            <a:off x="1444312" y="1341489"/>
            <a:ext cx="8398935" cy="4553780"/>
          </a:xfrm>
          <a:prstGeom prst="rect">
            <a:avLst/>
          </a:prstGeom>
        </p:spPr>
      </p:pic>
    </p:spTree>
    <p:extLst>
      <p:ext uri="{BB962C8B-B14F-4D97-AF65-F5344CB8AC3E}">
        <p14:creationId xmlns:p14="http://schemas.microsoft.com/office/powerpoint/2010/main" val="35613265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CD672A-1C30-0E8F-BCA1-D8B7C75D86FD}"/>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76DAA4DA-65CE-301F-0F08-5799A0E225AD}"/>
              </a:ext>
            </a:extLst>
          </p:cNvPr>
          <p:cNvSpPr txBox="1"/>
          <p:nvPr/>
        </p:nvSpPr>
        <p:spPr>
          <a:xfrm>
            <a:off x="5029201" y="6423633"/>
            <a:ext cx="6405238" cy="261610"/>
          </a:xfrm>
          <a:prstGeom prst="rect">
            <a:avLst/>
          </a:prstGeom>
          <a:noFill/>
        </p:spPr>
        <p:txBody>
          <a:bodyPr wrap="square" rtlCol="0">
            <a:spAutoFit/>
          </a:bodyPr>
          <a:lstStyle/>
          <a:p>
            <a:pPr algn="r"/>
            <a:r>
              <a:rPr lang="en-AU" sz="1100" dirty="0">
                <a:latin typeface="Nunito" pitchFamily="2" charset="0"/>
              </a:rPr>
              <a:t>CareSearch is funded by the Australian Government Department of Health, Disability and Ageing</a:t>
            </a:r>
          </a:p>
        </p:txBody>
      </p:sp>
      <p:pic>
        <p:nvPicPr>
          <p:cNvPr id="8" name="Picture 7" descr="A blue and black logo&#10;&#10;Description automatically generated">
            <a:extLst>
              <a:ext uri="{FF2B5EF4-FFF2-40B4-BE49-F238E27FC236}">
                <a16:creationId xmlns:a16="http://schemas.microsoft.com/office/drawing/2014/main" id="{640311B9-EBED-241B-A3BB-24EEE43AA3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5943971"/>
            <a:ext cx="2018748" cy="741272"/>
          </a:xfrm>
          <a:prstGeom prst="rect">
            <a:avLst/>
          </a:prstGeom>
        </p:spPr>
      </p:pic>
      <p:sp>
        <p:nvSpPr>
          <p:cNvPr id="9" name="Rectangle: Rounded Corners 8">
            <a:extLst>
              <a:ext uri="{FF2B5EF4-FFF2-40B4-BE49-F238E27FC236}">
                <a16:creationId xmlns:a16="http://schemas.microsoft.com/office/drawing/2014/main" id="{E721CE50-F843-A522-E2DB-973EB8C55195}"/>
              </a:ext>
            </a:extLst>
          </p:cNvPr>
          <p:cNvSpPr/>
          <p:nvPr/>
        </p:nvSpPr>
        <p:spPr>
          <a:xfrm>
            <a:off x="3523695" y="6280509"/>
            <a:ext cx="7830105" cy="45719"/>
          </a:xfrm>
          <a:prstGeom prst="roundRect">
            <a:avLst/>
          </a:prstGeom>
          <a:solidFill>
            <a:srgbClr val="2478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0A7F40D8-6EC8-E315-C4F9-707B0AAA9507}"/>
              </a:ext>
            </a:extLst>
          </p:cNvPr>
          <p:cNvSpPr>
            <a:spLocks noGrp="1"/>
          </p:cNvSpPr>
          <p:nvPr>
            <p:ph type="title"/>
          </p:nvPr>
        </p:nvSpPr>
        <p:spPr>
          <a:xfrm>
            <a:off x="838200" y="382314"/>
            <a:ext cx="8031000" cy="768350"/>
          </a:xfrm>
        </p:spPr>
        <p:txBody>
          <a:bodyPr>
            <a:normAutofit/>
          </a:bodyPr>
          <a:lstStyle/>
          <a:p>
            <a:r>
              <a:rPr lang="en-GB" sz="4400" b="1" dirty="0"/>
              <a:t>Diversity</a:t>
            </a:r>
            <a:endParaRPr lang="en-AU" sz="4400" b="1" dirty="0">
              <a:latin typeface="Nunito" pitchFamily="2" charset="0"/>
            </a:endParaRPr>
          </a:p>
        </p:txBody>
      </p:sp>
      <p:sp>
        <p:nvSpPr>
          <p:cNvPr id="3" name="Rectangle: Rounded Corners 2">
            <a:extLst>
              <a:ext uri="{FF2B5EF4-FFF2-40B4-BE49-F238E27FC236}">
                <a16:creationId xmlns:a16="http://schemas.microsoft.com/office/drawing/2014/main" id="{B15FACFE-954B-1E5E-DE7E-B585C8BDC4D9}"/>
              </a:ext>
            </a:extLst>
          </p:cNvPr>
          <p:cNvSpPr/>
          <p:nvPr/>
        </p:nvSpPr>
        <p:spPr>
          <a:xfrm>
            <a:off x="3523695" y="6280509"/>
            <a:ext cx="7830105" cy="45719"/>
          </a:xfrm>
          <a:prstGeom prst="roundRect">
            <a:avLst/>
          </a:prstGeom>
          <a:solidFill>
            <a:srgbClr val="1053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Text Placeholder 3">
            <a:extLst>
              <a:ext uri="{FF2B5EF4-FFF2-40B4-BE49-F238E27FC236}">
                <a16:creationId xmlns:a16="http://schemas.microsoft.com/office/drawing/2014/main" id="{8A19146E-8BF7-D939-E9DE-DCEA98235DB5}"/>
              </a:ext>
            </a:extLst>
          </p:cNvPr>
          <p:cNvSpPr>
            <a:spLocks noGrp="1"/>
          </p:cNvSpPr>
          <p:nvPr>
            <p:ph type="body" sz="half" idx="2"/>
          </p:nvPr>
        </p:nvSpPr>
        <p:spPr>
          <a:xfrm>
            <a:off x="838200" y="1405941"/>
            <a:ext cx="6576723" cy="4046118"/>
          </a:xfrm>
        </p:spPr>
        <p:txBody>
          <a:bodyPr>
            <a:noAutofit/>
          </a:bodyPr>
          <a:lstStyle/>
          <a:p>
            <a:pPr marL="457200" indent="-457200">
              <a:buFont typeface="Arial" panose="020B0604020202020204" pitchFamily="34" charset="0"/>
              <a:buChar char="•"/>
            </a:pPr>
            <a:r>
              <a:rPr lang="en-GB" sz="3000" dirty="0"/>
              <a:t>Resources in </a:t>
            </a:r>
            <a:r>
              <a:rPr lang="en-GB" sz="3000" b="1" dirty="0"/>
              <a:t>multiple languages</a:t>
            </a:r>
          </a:p>
          <a:p>
            <a:endParaRPr lang="en-GB" sz="600" b="1" dirty="0"/>
          </a:p>
          <a:p>
            <a:pPr marL="457200" indent="-457200">
              <a:buFont typeface="Arial" panose="020B0604020202020204" pitchFamily="34" charset="0"/>
              <a:buChar char="•"/>
            </a:pPr>
            <a:r>
              <a:rPr lang="en-GB" sz="3000" dirty="0"/>
              <a:t>Guidance on </a:t>
            </a:r>
            <a:r>
              <a:rPr lang="en-GB" sz="3000" b="1" dirty="0"/>
              <a:t>what to expect at end of life</a:t>
            </a:r>
          </a:p>
          <a:p>
            <a:endParaRPr lang="en-GB" sz="600" b="1" dirty="0"/>
          </a:p>
          <a:p>
            <a:pPr marL="457200" indent="-457200">
              <a:buFont typeface="Arial" panose="020B0604020202020204" pitchFamily="34" charset="0"/>
              <a:buChar char="•"/>
            </a:pPr>
            <a:r>
              <a:rPr lang="en-GB" sz="3000" dirty="0"/>
              <a:t>Carer support and </a:t>
            </a:r>
            <a:r>
              <a:rPr lang="en-GB" sz="3000" b="1" dirty="0"/>
              <a:t>wellbeing resources</a:t>
            </a:r>
          </a:p>
          <a:p>
            <a:endParaRPr lang="en-GB" sz="600" b="1" dirty="0"/>
          </a:p>
          <a:p>
            <a:pPr marL="457200" indent="-457200">
              <a:buFont typeface="Arial" panose="020B0604020202020204" pitchFamily="34" charset="0"/>
              <a:buChar char="•"/>
            </a:pPr>
            <a:r>
              <a:rPr lang="en-GB" sz="3000" b="1" dirty="0"/>
              <a:t>Free printed materials you can order</a:t>
            </a:r>
          </a:p>
          <a:p>
            <a:endParaRPr lang="en-GB" sz="300" dirty="0"/>
          </a:p>
        </p:txBody>
      </p:sp>
      <p:pic>
        <p:nvPicPr>
          <p:cNvPr id="13" name="Picture 12">
            <a:extLst>
              <a:ext uri="{FF2B5EF4-FFF2-40B4-BE49-F238E27FC236}">
                <a16:creationId xmlns:a16="http://schemas.microsoft.com/office/drawing/2014/main" id="{25FAF7CA-13AE-AB6E-09B7-5212F131C86F}"/>
              </a:ext>
            </a:extLst>
          </p:cNvPr>
          <p:cNvPicPr>
            <a:picLocks noChangeAspect="1"/>
          </p:cNvPicPr>
          <p:nvPr/>
        </p:nvPicPr>
        <p:blipFill>
          <a:blip r:embed="rId4"/>
          <a:stretch>
            <a:fillRect/>
          </a:stretch>
        </p:blipFill>
        <p:spPr>
          <a:xfrm>
            <a:off x="7589546" y="3772490"/>
            <a:ext cx="3140691" cy="2093794"/>
          </a:xfrm>
          <a:prstGeom prst="rect">
            <a:avLst/>
          </a:prstGeom>
        </p:spPr>
      </p:pic>
      <p:pic>
        <p:nvPicPr>
          <p:cNvPr id="5" name="Picture 4">
            <a:extLst>
              <a:ext uri="{FF2B5EF4-FFF2-40B4-BE49-F238E27FC236}">
                <a16:creationId xmlns:a16="http://schemas.microsoft.com/office/drawing/2014/main" id="{456498F0-07DE-1E24-3E4C-ADC3A9771852}"/>
              </a:ext>
            </a:extLst>
          </p:cNvPr>
          <p:cNvPicPr>
            <a:picLocks noChangeAspect="1"/>
          </p:cNvPicPr>
          <p:nvPr/>
        </p:nvPicPr>
        <p:blipFill>
          <a:blip r:embed="rId5"/>
          <a:stretch>
            <a:fillRect/>
          </a:stretch>
        </p:blipFill>
        <p:spPr>
          <a:xfrm>
            <a:off x="8036035" y="482896"/>
            <a:ext cx="2247712" cy="2992436"/>
          </a:xfrm>
          <a:prstGeom prst="rect">
            <a:avLst/>
          </a:prstGeom>
        </p:spPr>
      </p:pic>
    </p:spTree>
    <p:extLst>
      <p:ext uri="{BB962C8B-B14F-4D97-AF65-F5344CB8AC3E}">
        <p14:creationId xmlns:p14="http://schemas.microsoft.com/office/powerpoint/2010/main" val="4091253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A8BA17-6B34-02A5-263E-8B58601B3148}"/>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1D786E4B-C0E3-5A2C-614F-94CFA0E1371D}"/>
              </a:ext>
            </a:extLst>
          </p:cNvPr>
          <p:cNvSpPr txBox="1"/>
          <p:nvPr/>
        </p:nvSpPr>
        <p:spPr>
          <a:xfrm>
            <a:off x="5029201" y="6423633"/>
            <a:ext cx="6405238" cy="261610"/>
          </a:xfrm>
          <a:prstGeom prst="rect">
            <a:avLst/>
          </a:prstGeom>
          <a:noFill/>
        </p:spPr>
        <p:txBody>
          <a:bodyPr wrap="square" rtlCol="0">
            <a:spAutoFit/>
          </a:bodyPr>
          <a:lstStyle/>
          <a:p>
            <a:pPr algn="r"/>
            <a:r>
              <a:rPr lang="en-AU" sz="1100" dirty="0">
                <a:latin typeface="Nunito" pitchFamily="2" charset="0"/>
              </a:rPr>
              <a:t>CareSearch is funded by the Australian Government Department of Health, Disability and Ageing</a:t>
            </a:r>
          </a:p>
        </p:txBody>
      </p:sp>
      <p:pic>
        <p:nvPicPr>
          <p:cNvPr id="8" name="Picture 7" descr="A blue and black logo&#10;&#10;Description automatically generated">
            <a:extLst>
              <a:ext uri="{FF2B5EF4-FFF2-40B4-BE49-F238E27FC236}">
                <a16:creationId xmlns:a16="http://schemas.microsoft.com/office/drawing/2014/main" id="{B760273F-A36E-3960-DD85-B5AABB0192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5943971"/>
            <a:ext cx="2018748" cy="741272"/>
          </a:xfrm>
          <a:prstGeom prst="rect">
            <a:avLst/>
          </a:prstGeom>
        </p:spPr>
      </p:pic>
      <p:sp>
        <p:nvSpPr>
          <p:cNvPr id="9" name="Rectangle: Rounded Corners 8">
            <a:extLst>
              <a:ext uri="{FF2B5EF4-FFF2-40B4-BE49-F238E27FC236}">
                <a16:creationId xmlns:a16="http://schemas.microsoft.com/office/drawing/2014/main" id="{E65C8BE8-102F-6B05-604B-B023C181FEF9}"/>
              </a:ext>
            </a:extLst>
          </p:cNvPr>
          <p:cNvSpPr/>
          <p:nvPr/>
        </p:nvSpPr>
        <p:spPr>
          <a:xfrm>
            <a:off x="3523695" y="6280509"/>
            <a:ext cx="7830105" cy="45719"/>
          </a:xfrm>
          <a:prstGeom prst="roundRect">
            <a:avLst/>
          </a:prstGeom>
          <a:solidFill>
            <a:srgbClr val="2478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F5623B0E-6FF6-5285-08A3-B343415A933F}"/>
              </a:ext>
            </a:extLst>
          </p:cNvPr>
          <p:cNvSpPr>
            <a:spLocks noGrp="1"/>
          </p:cNvSpPr>
          <p:nvPr>
            <p:ph type="title"/>
          </p:nvPr>
        </p:nvSpPr>
        <p:spPr>
          <a:xfrm>
            <a:off x="621935" y="570924"/>
            <a:ext cx="10948129" cy="768350"/>
          </a:xfrm>
        </p:spPr>
        <p:txBody>
          <a:bodyPr>
            <a:normAutofit/>
          </a:bodyPr>
          <a:lstStyle/>
          <a:p>
            <a:r>
              <a:rPr lang="en-AU" sz="4400" b="1" dirty="0"/>
              <a:t>What CareSearch incl </a:t>
            </a:r>
            <a:r>
              <a:rPr lang="en-AU" sz="4400" b="1" dirty="0" err="1"/>
              <a:t>palliAGED</a:t>
            </a:r>
            <a:r>
              <a:rPr lang="en-AU" sz="4400" b="1" dirty="0"/>
              <a:t> offers</a:t>
            </a:r>
            <a:endParaRPr lang="en-AU" sz="4400" b="1" dirty="0">
              <a:latin typeface="Nunito" pitchFamily="2" charset="0"/>
            </a:endParaRPr>
          </a:p>
        </p:txBody>
      </p:sp>
      <p:sp>
        <p:nvSpPr>
          <p:cNvPr id="3" name="Rectangle: Rounded Corners 2">
            <a:extLst>
              <a:ext uri="{FF2B5EF4-FFF2-40B4-BE49-F238E27FC236}">
                <a16:creationId xmlns:a16="http://schemas.microsoft.com/office/drawing/2014/main" id="{7EC1E4F7-D5AA-7CAB-475D-2F68A6C713CA}"/>
              </a:ext>
            </a:extLst>
          </p:cNvPr>
          <p:cNvSpPr/>
          <p:nvPr/>
        </p:nvSpPr>
        <p:spPr>
          <a:xfrm>
            <a:off x="3523695" y="6280509"/>
            <a:ext cx="7830105" cy="45719"/>
          </a:xfrm>
          <a:prstGeom prst="roundRect">
            <a:avLst/>
          </a:prstGeom>
          <a:solidFill>
            <a:srgbClr val="1053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Text Placeholder 3">
            <a:extLst>
              <a:ext uri="{FF2B5EF4-FFF2-40B4-BE49-F238E27FC236}">
                <a16:creationId xmlns:a16="http://schemas.microsoft.com/office/drawing/2014/main" id="{7EBB2796-6181-6982-D54B-D8F1D3654F1E}"/>
              </a:ext>
            </a:extLst>
          </p:cNvPr>
          <p:cNvSpPr>
            <a:spLocks noGrp="1"/>
          </p:cNvSpPr>
          <p:nvPr>
            <p:ph type="body" sz="half" idx="2"/>
          </p:nvPr>
        </p:nvSpPr>
        <p:spPr>
          <a:xfrm>
            <a:off x="535770" y="1339274"/>
            <a:ext cx="4642355" cy="4046118"/>
          </a:xfrm>
        </p:spPr>
        <p:txBody>
          <a:bodyPr>
            <a:noAutofit/>
          </a:bodyPr>
          <a:lstStyle/>
          <a:p>
            <a:endParaRPr lang="en-GB" sz="100" dirty="0"/>
          </a:p>
          <a:p>
            <a:pPr marL="457200" indent="-457200">
              <a:buFont typeface="Arial" panose="020B0604020202020204" pitchFamily="34" charset="0"/>
              <a:buChar char="•"/>
            </a:pPr>
            <a:r>
              <a:rPr lang="en-GB" sz="2600" dirty="0"/>
              <a:t>Practical resources for practice</a:t>
            </a:r>
          </a:p>
          <a:p>
            <a:pPr marL="457200" indent="-457200">
              <a:buFont typeface="Arial" panose="020B0604020202020204" pitchFamily="34" charset="0"/>
              <a:buChar char="•"/>
            </a:pPr>
            <a:r>
              <a:rPr lang="en-GB" sz="2600" dirty="0"/>
              <a:t>Clinical evidence summaries (quick &amp; practical)</a:t>
            </a:r>
          </a:p>
          <a:p>
            <a:endParaRPr lang="en-GB" sz="100" dirty="0"/>
          </a:p>
          <a:p>
            <a:pPr marL="457200" indent="-457200">
              <a:buFont typeface="Arial" panose="020B0604020202020204" pitchFamily="34" charset="0"/>
              <a:buChar char="•"/>
            </a:pPr>
            <a:r>
              <a:rPr lang="en-GB" sz="2600" dirty="0"/>
              <a:t>Tools to support decision-making in practice</a:t>
            </a:r>
          </a:p>
          <a:p>
            <a:pPr marL="457200" indent="-457200">
              <a:buFont typeface="Arial" panose="020B0604020202020204" pitchFamily="34" charset="0"/>
              <a:buChar char="•"/>
            </a:pPr>
            <a:r>
              <a:rPr lang="en-GB" sz="2600" dirty="0"/>
              <a:t>Further learning opportunities</a:t>
            </a:r>
          </a:p>
          <a:p>
            <a:pPr marL="457200" indent="-457200">
              <a:buFont typeface="Arial" panose="020B0604020202020204" pitchFamily="34" charset="0"/>
              <a:buChar char="•"/>
            </a:pPr>
            <a:endParaRPr lang="en-GB" sz="200" dirty="0"/>
          </a:p>
        </p:txBody>
      </p:sp>
      <p:pic>
        <p:nvPicPr>
          <p:cNvPr id="5" name="Picture 4">
            <a:extLst>
              <a:ext uri="{FF2B5EF4-FFF2-40B4-BE49-F238E27FC236}">
                <a16:creationId xmlns:a16="http://schemas.microsoft.com/office/drawing/2014/main" id="{EF4E3D06-3BFA-4BB0-5B3D-02F19AFA40F8}"/>
              </a:ext>
            </a:extLst>
          </p:cNvPr>
          <p:cNvPicPr>
            <a:picLocks noChangeAspect="1"/>
          </p:cNvPicPr>
          <p:nvPr/>
        </p:nvPicPr>
        <p:blipFill>
          <a:blip r:embed="rId4"/>
          <a:srcRect r="17422"/>
          <a:stretch>
            <a:fillRect/>
          </a:stretch>
        </p:blipFill>
        <p:spPr>
          <a:xfrm>
            <a:off x="5280226" y="1310215"/>
            <a:ext cx="5903188" cy="4237570"/>
          </a:xfrm>
          <a:prstGeom prst="rect">
            <a:avLst/>
          </a:prstGeom>
        </p:spPr>
      </p:pic>
    </p:spTree>
    <p:extLst>
      <p:ext uri="{BB962C8B-B14F-4D97-AF65-F5344CB8AC3E}">
        <p14:creationId xmlns:p14="http://schemas.microsoft.com/office/powerpoint/2010/main" val="1567188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FC3016C-B1E6-5C39-13ED-BCD81A6D241F}"/>
              </a:ext>
            </a:extLst>
          </p:cNvPr>
          <p:cNvPicPr>
            <a:picLocks noChangeAspect="1"/>
          </p:cNvPicPr>
          <p:nvPr/>
        </p:nvPicPr>
        <p:blipFill>
          <a:blip r:embed="rId3"/>
          <a:stretch>
            <a:fillRect/>
          </a:stretch>
        </p:blipFill>
        <p:spPr>
          <a:xfrm>
            <a:off x="524965" y="629996"/>
            <a:ext cx="5374154" cy="3278233"/>
          </a:xfrm>
          <a:prstGeom prst="rect">
            <a:avLst/>
          </a:prstGeom>
        </p:spPr>
      </p:pic>
      <p:cxnSp>
        <p:nvCxnSpPr>
          <p:cNvPr id="14" name="Straight Connector 13">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6DDF6389-FB70-F9D8-3CD8-ED301C4D81C0}"/>
              </a:ext>
            </a:extLst>
          </p:cNvPr>
          <p:cNvPicPr>
            <a:picLocks noChangeAspect="1"/>
          </p:cNvPicPr>
          <p:nvPr/>
        </p:nvPicPr>
        <p:blipFill>
          <a:blip r:embed="rId4"/>
          <a:stretch>
            <a:fillRect/>
          </a:stretch>
        </p:blipFill>
        <p:spPr>
          <a:xfrm>
            <a:off x="6260798" y="1556656"/>
            <a:ext cx="5123334" cy="3342975"/>
          </a:xfrm>
          <a:prstGeom prst="rect">
            <a:avLst/>
          </a:prstGeom>
        </p:spPr>
      </p:pic>
      <p:pic>
        <p:nvPicPr>
          <p:cNvPr id="7" name="Picture 6">
            <a:extLst>
              <a:ext uri="{FF2B5EF4-FFF2-40B4-BE49-F238E27FC236}">
                <a16:creationId xmlns:a16="http://schemas.microsoft.com/office/drawing/2014/main" id="{65BE4B7F-0A9D-2280-C817-DAFE5030C550}"/>
              </a:ext>
            </a:extLst>
          </p:cNvPr>
          <p:cNvPicPr>
            <a:picLocks noChangeAspect="1"/>
          </p:cNvPicPr>
          <p:nvPr/>
        </p:nvPicPr>
        <p:blipFill>
          <a:blip r:embed="rId5"/>
          <a:stretch>
            <a:fillRect/>
          </a:stretch>
        </p:blipFill>
        <p:spPr>
          <a:xfrm>
            <a:off x="1964851" y="3571358"/>
            <a:ext cx="1972419" cy="2656546"/>
          </a:xfrm>
          <a:prstGeom prst="rect">
            <a:avLst/>
          </a:prstGeom>
          <a:ln w="38100">
            <a:solidFill>
              <a:srgbClr val="FFC000"/>
            </a:solidFill>
          </a:ln>
        </p:spPr>
      </p:pic>
      <p:cxnSp>
        <p:nvCxnSpPr>
          <p:cNvPr id="9" name="Straight Arrow Connector 8">
            <a:extLst>
              <a:ext uri="{FF2B5EF4-FFF2-40B4-BE49-F238E27FC236}">
                <a16:creationId xmlns:a16="http://schemas.microsoft.com/office/drawing/2014/main" id="{67C4F7B4-BAD8-650B-8EEC-1A6C2A51D78E}"/>
              </a:ext>
            </a:extLst>
          </p:cNvPr>
          <p:cNvCxnSpPr/>
          <p:nvPr/>
        </p:nvCxnSpPr>
        <p:spPr>
          <a:xfrm flipH="1">
            <a:off x="4114800" y="3908229"/>
            <a:ext cx="1120588" cy="80720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25468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2CACC01C4BD6B4FA49C1ECFFC31174A" ma:contentTypeVersion="16" ma:contentTypeDescription="Create a new document." ma:contentTypeScope="" ma:versionID="a26f5392b024ac2233cf52f8cab1bed9">
  <xsd:schema xmlns:xsd="http://www.w3.org/2001/XMLSchema" xmlns:xs="http://www.w3.org/2001/XMLSchema" xmlns:p="http://schemas.microsoft.com/office/2006/metadata/properties" xmlns:ns2="56d44bfb-6f2e-4c43-9421-75710d40a7de" xmlns:ns3="0beaaf97-45d9-4fcf-9f4f-25f9faa48669" targetNamespace="http://schemas.microsoft.com/office/2006/metadata/properties" ma:root="true" ma:fieldsID="fc7a942bbab2fdda9bfac0112e6cb1a6" ns2:_="" ns3:_="">
    <xsd:import namespace="56d44bfb-6f2e-4c43-9421-75710d40a7de"/>
    <xsd:import namespace="0beaaf97-45d9-4fcf-9f4f-25f9faa4866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d44bfb-6f2e-4c43-9421-75710d40a7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description=""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e8daa84-8c9d-452e-a23a-29f4e0f6632e"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descriptio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descrip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beaaf97-45d9-4fcf-9f4f-25f9faa4866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4ce9a0c-86da-4988-ba78-e7def9f1602e}" ma:internalName="TaxCatchAll" ma:showField="CatchAllData" ma:web="0beaaf97-45d9-4fcf-9f4f-25f9faa48669">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6d44bfb-6f2e-4c43-9421-75710d40a7de">
      <Terms xmlns="http://schemas.microsoft.com/office/infopath/2007/PartnerControls"/>
    </lcf76f155ced4ddcb4097134ff3c332f>
    <TaxCatchAll xmlns="0beaaf97-45d9-4fcf-9f4f-25f9faa48669" xsi:nil="true"/>
  </documentManagement>
</p:properties>
</file>

<file path=customXml/itemProps1.xml><?xml version="1.0" encoding="utf-8"?>
<ds:datastoreItem xmlns:ds="http://schemas.openxmlformats.org/officeDocument/2006/customXml" ds:itemID="{AC03FCC9-AA1E-4E5E-9585-72EA99216191}"/>
</file>

<file path=customXml/itemProps2.xml><?xml version="1.0" encoding="utf-8"?>
<ds:datastoreItem xmlns:ds="http://schemas.openxmlformats.org/officeDocument/2006/customXml" ds:itemID="{A8D6ED7A-8D23-4D91-AF8A-CF594294C864}"/>
</file>

<file path=customXml/itemProps3.xml><?xml version="1.0" encoding="utf-8"?>
<ds:datastoreItem xmlns:ds="http://schemas.openxmlformats.org/officeDocument/2006/customXml" ds:itemID="{B4F30F74-233A-442F-B1C3-A621628599D8}"/>
</file>

<file path=docProps/app.xml><?xml version="1.0" encoding="utf-8"?>
<Properties xmlns="http://schemas.openxmlformats.org/officeDocument/2006/extended-properties" xmlns:vt="http://schemas.openxmlformats.org/officeDocument/2006/docPropsVTypes">
  <TotalTime>17439</TotalTime>
  <Words>3025</Words>
  <Application>Microsoft Office PowerPoint</Application>
  <PresentationFormat>Widescreen</PresentationFormat>
  <Paragraphs>204</Paragraphs>
  <Slides>21</Slides>
  <Notes>21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21</vt:i4>
      </vt:variant>
    </vt:vector>
  </HeadingPairs>
  <TitlesOfParts>
    <vt:vector size="28" baseType="lpstr">
      <vt:lpstr>Aptos</vt:lpstr>
      <vt:lpstr>Aptos Display</vt:lpstr>
      <vt:lpstr>Arial</vt:lpstr>
      <vt:lpstr>Nunito</vt:lpstr>
      <vt:lpstr>Nunito Light</vt:lpstr>
      <vt:lpstr>Office Theme</vt:lpstr>
      <vt:lpstr>11_Office Theme</vt:lpstr>
      <vt:lpstr>PowerPoint Presentation</vt:lpstr>
      <vt:lpstr>PowerPoint Presentation</vt:lpstr>
      <vt:lpstr>Aim of presentation:</vt:lpstr>
      <vt:lpstr>CareSearch incl palliAGED</vt:lpstr>
      <vt:lpstr>PowerPoint Presentation</vt:lpstr>
      <vt:lpstr>What CareSearch Offers</vt:lpstr>
      <vt:lpstr>Diversity</vt:lpstr>
      <vt:lpstr>What CareSearch incl palliAGED offers</vt:lpstr>
      <vt:lpstr>PowerPoint Presentation</vt:lpstr>
      <vt:lpstr>Case # 1 Grief as Withdrawal </vt:lpstr>
      <vt:lpstr>Case # 1 Grief as Withdrawal </vt:lpstr>
      <vt:lpstr>Case # 2 – Family / Carer Grief </vt:lpstr>
      <vt:lpstr>Case # 2 – Family / Carer Grief </vt:lpstr>
      <vt:lpstr>Case # 3 - Identity and Loss </vt:lpstr>
      <vt:lpstr>Case # 3 - Identity and Loss </vt:lpstr>
      <vt:lpstr>Case # 4 – Guilt and Anticipatory Grief </vt:lpstr>
      <vt:lpstr>Case # 4 – Guilt and Anticipatory Grief </vt:lpstr>
      <vt:lpstr>Case # 5 – Staff Grief </vt:lpstr>
      <vt:lpstr>Case # 5 – Staff Grief </vt:lpstr>
      <vt:lpstr>Supporting staff in managing grief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Jasmine Lewis</dc:creator>
  <cp:lastModifiedBy>Olivia Farrer</cp:lastModifiedBy>
  <cp:revision>24</cp:revision>
  <cp:lastPrinted>2026-06-22T23:39:33Z</cp:lastPrinted>
  <dcterms:created xsi:type="dcterms:W3CDTF">2024-09-02T06:15:55Z</dcterms:created>
  <dcterms:modified xsi:type="dcterms:W3CDTF">2026-06-23T00:03:05Z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0x01010032CACC01C4BD6B4FA49C1ECFFC31174A</vt:lpwstr>
  </property>
</Properties>
</file>