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18288000" cy="10287000"/>
  <p:notesSz cx="6858000" cy="9144000"/>
  <p:embeddedFontLst>
    <p:embeddedFont>
      <p:font typeface="Frutiger" panose="020B0604020202020204" charset="0"/>
      <p:regular r:id="rId14"/>
    </p:embeddedFont>
    <p:embeddedFont>
      <p:font typeface="Frutiger Light" panose="020B0604020202020204" charset="0"/>
      <p:regular r:id="rId15"/>
    </p:embeddedFont>
    <p:embeddedFont>
      <p:font typeface="Frutiger LT Std 1" panose="020B0604020202020204" charset="0"/>
      <p:regular r:id="rId16"/>
    </p:embeddedFont>
    <p:embeddedFont>
      <p:font typeface="Frutiger LT Std 2" panose="020B0604020202020204" charset="0"/>
      <p:regular r:id="rId17"/>
    </p:embeddedFont>
    <p:embeddedFont>
      <p:font typeface="Poppins" panose="00000500000000000000" pitchFamily="2" charset="0"/>
      <p:regular r:id="rId18"/>
      <p:bold r:id="rId19"/>
      <p:italic r:id="rId20"/>
      <p:boldItalic r:id="rId21"/>
    </p:embeddedFont>
    <p:embeddedFont>
      <p:font typeface="Poppins Bold" panose="00000800000000000000" charset="0"/>
      <p:regular r:id="rId22"/>
    </p:embeddedFont>
    <p:embeddedFont>
      <p:font typeface="Poppins Bold Italics"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12C161-EABF-4FCB-A9E8-DC4F01730EDB}" v="13" dt="2026-06-23T00:40:58.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5360" autoAdjust="0"/>
  </p:normalViewPr>
  <p:slideViewPr>
    <p:cSldViewPr>
      <p:cViewPr varScale="1">
        <p:scale>
          <a:sx n="46" d="100"/>
          <a:sy n="46" d="100"/>
        </p:scale>
        <p:origin x="151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dana Rathore" userId="6e292822-19ae-45c2-add5-091fa7004d64" providerId="ADAL" clId="{503F97AF-E33C-4D47-A18F-42EB0ED0039A}"/>
    <pc:docChg chg="undo custSel modSld">
      <pc:chgData name="Vandana Rathore" userId="6e292822-19ae-45c2-add5-091fa7004d64" providerId="ADAL" clId="{503F97AF-E33C-4D47-A18F-42EB0ED0039A}" dt="2026-06-23T02:21:45.919" v="93" actId="33524"/>
      <pc:docMkLst>
        <pc:docMk/>
      </pc:docMkLst>
      <pc:sldChg chg="modNotesTx">
        <pc:chgData name="Vandana Rathore" userId="6e292822-19ae-45c2-add5-091fa7004d64" providerId="ADAL" clId="{503F97AF-E33C-4D47-A18F-42EB0ED0039A}" dt="2026-06-22T22:38:38.399" v="11" actId="20577"/>
        <pc:sldMkLst>
          <pc:docMk/>
          <pc:sldMk cId="0" sldId="256"/>
        </pc:sldMkLst>
      </pc:sldChg>
      <pc:sldChg chg="modNotesTx">
        <pc:chgData name="Vandana Rathore" userId="6e292822-19ae-45c2-add5-091fa7004d64" providerId="ADAL" clId="{503F97AF-E33C-4D47-A18F-42EB0ED0039A}" dt="2026-06-22T22:39:35.042" v="13" actId="20577"/>
        <pc:sldMkLst>
          <pc:docMk/>
          <pc:sldMk cId="0" sldId="259"/>
        </pc:sldMkLst>
      </pc:sldChg>
      <pc:sldChg chg="modNotesTx">
        <pc:chgData name="Vandana Rathore" userId="6e292822-19ae-45c2-add5-091fa7004d64" providerId="ADAL" clId="{503F97AF-E33C-4D47-A18F-42EB0ED0039A}" dt="2026-06-23T02:21:45.919" v="93" actId="33524"/>
        <pc:sldMkLst>
          <pc:docMk/>
          <pc:sldMk cId="0" sldId="260"/>
        </pc:sldMkLst>
      </pc:sldChg>
      <pc:sldChg chg="addSp delSp mod modNotesTx">
        <pc:chgData name="Vandana Rathore" userId="6e292822-19ae-45c2-add5-091fa7004d64" providerId="ADAL" clId="{503F97AF-E33C-4D47-A18F-42EB0ED0039A}" dt="2026-06-23T02:21:31.444" v="92" actId="20577"/>
        <pc:sldMkLst>
          <pc:docMk/>
          <pc:sldMk cId="0" sldId="261"/>
        </pc:sldMkLst>
        <pc:spChg chg="add del">
          <ac:chgData name="Vandana Rathore" userId="6e292822-19ae-45c2-add5-091fa7004d64" providerId="ADAL" clId="{503F97AF-E33C-4D47-A18F-42EB0ED0039A}" dt="2026-06-22T22:42:53.585" v="25" actId="22"/>
          <ac:spMkLst>
            <pc:docMk/>
            <pc:sldMk cId="0" sldId="261"/>
            <ac:spMk id="8" creationId="{44838796-A5EB-8E79-4B2B-205B691DE201}"/>
          </ac:spMkLst>
        </pc:spChg>
      </pc:sldChg>
      <pc:sldChg chg="modNotesTx">
        <pc:chgData name="Vandana Rathore" userId="6e292822-19ae-45c2-add5-091fa7004d64" providerId="ADAL" clId="{503F97AF-E33C-4D47-A18F-42EB0ED0039A}" dt="2026-06-23T02:20:49.374" v="48" actId="20577"/>
        <pc:sldMkLst>
          <pc:docMk/>
          <pc:sldMk cId="0" sldId="2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24.06.2026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1675928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313" b="-9313"/>
            </a:stretch>
          </a:blipFill>
        </p:spPr>
        <p:txBody>
          <a:bodyPr/>
          <a:lstStyle/>
          <a:p>
            <a:endParaRPr lang="en-AU"/>
          </a:p>
        </p:txBody>
      </p:sp>
      <p:sp>
        <p:nvSpPr>
          <p:cNvPr id="3" name="Freeform 3"/>
          <p:cNvSpPr/>
          <p:nvPr/>
        </p:nvSpPr>
        <p:spPr>
          <a:xfrm>
            <a:off x="0" y="0"/>
            <a:ext cx="3855481" cy="2832124"/>
          </a:xfrm>
          <a:custGeom>
            <a:avLst/>
            <a:gdLst/>
            <a:ahLst/>
            <a:cxnLst/>
            <a:rect l="l" t="t" r="r" b="b"/>
            <a:pathLst>
              <a:path w="3855481" h="2832124">
                <a:moveTo>
                  <a:pt x="0" y="0"/>
                </a:moveTo>
                <a:lnTo>
                  <a:pt x="3855481" y="0"/>
                </a:lnTo>
                <a:lnTo>
                  <a:pt x="3855481" y="2832124"/>
                </a:lnTo>
                <a:lnTo>
                  <a:pt x="0" y="2832124"/>
                </a:lnTo>
                <a:lnTo>
                  <a:pt x="0" y="0"/>
                </a:lnTo>
                <a:close/>
              </a:path>
            </a:pathLst>
          </a:custGeom>
          <a:blipFill>
            <a:blip r:embed="rId4"/>
            <a:stretch>
              <a:fillRect t="-13897" b="-22236"/>
            </a:stretch>
          </a:blipFill>
        </p:spPr>
        <p:txBody>
          <a:bodyPr/>
          <a:lstStyle/>
          <a:p>
            <a:endParaRPr lang="en-AU"/>
          </a:p>
        </p:txBody>
      </p:sp>
      <p:sp>
        <p:nvSpPr>
          <p:cNvPr id="4" name="Freeform 4"/>
          <p:cNvSpPr/>
          <p:nvPr/>
        </p:nvSpPr>
        <p:spPr>
          <a:xfrm>
            <a:off x="0" y="9010012"/>
            <a:ext cx="18288000" cy="1276988"/>
          </a:xfrm>
          <a:custGeom>
            <a:avLst/>
            <a:gdLst/>
            <a:ahLst/>
            <a:cxnLst/>
            <a:rect l="l" t="t" r="r" b="b"/>
            <a:pathLst>
              <a:path w="18288000" h="1276988">
                <a:moveTo>
                  <a:pt x="0" y="0"/>
                </a:moveTo>
                <a:lnTo>
                  <a:pt x="18288000" y="0"/>
                </a:lnTo>
                <a:lnTo>
                  <a:pt x="18288000" y="1276988"/>
                </a:lnTo>
                <a:lnTo>
                  <a:pt x="0" y="1276988"/>
                </a:lnTo>
                <a:lnTo>
                  <a:pt x="0" y="0"/>
                </a:lnTo>
                <a:close/>
              </a:path>
            </a:pathLst>
          </a:custGeom>
          <a:blipFill>
            <a:blip r:embed="rId5"/>
            <a:stretch>
              <a:fillRect t="-1889598" b="-36986"/>
            </a:stretch>
          </a:blipFill>
        </p:spPr>
        <p:txBody>
          <a:bodyPr/>
          <a:lstStyle/>
          <a:p>
            <a:endParaRPr lang="en-AU"/>
          </a:p>
        </p:txBody>
      </p:sp>
      <p:sp>
        <p:nvSpPr>
          <p:cNvPr id="5" name="AutoShape 5"/>
          <p:cNvSpPr/>
          <p:nvPr/>
        </p:nvSpPr>
        <p:spPr>
          <a:xfrm>
            <a:off x="1028700" y="6336878"/>
            <a:ext cx="2261045" cy="0"/>
          </a:xfrm>
          <a:prstGeom prst="line">
            <a:avLst/>
          </a:prstGeom>
          <a:ln w="104775" cap="rnd">
            <a:solidFill>
              <a:srgbClr val="293896"/>
            </a:solidFill>
            <a:prstDash val="solid"/>
            <a:headEnd type="none" w="sm" len="sm"/>
            <a:tailEnd type="none" w="sm" len="sm"/>
          </a:ln>
        </p:spPr>
        <p:txBody>
          <a:bodyPr/>
          <a:lstStyle/>
          <a:p>
            <a:endParaRPr lang="en-AU"/>
          </a:p>
        </p:txBody>
      </p:sp>
      <p:sp>
        <p:nvSpPr>
          <p:cNvPr id="6" name="Freeform 6"/>
          <p:cNvSpPr/>
          <p:nvPr/>
        </p:nvSpPr>
        <p:spPr>
          <a:xfrm>
            <a:off x="15718903" y="6447338"/>
            <a:ext cx="5138194" cy="5125348"/>
          </a:xfrm>
          <a:custGeom>
            <a:avLst/>
            <a:gdLst/>
            <a:ahLst/>
            <a:cxnLst/>
            <a:rect l="l" t="t" r="r" b="b"/>
            <a:pathLst>
              <a:path w="5138194" h="5125348">
                <a:moveTo>
                  <a:pt x="0" y="0"/>
                </a:moveTo>
                <a:lnTo>
                  <a:pt x="5138194" y="0"/>
                </a:lnTo>
                <a:lnTo>
                  <a:pt x="5138194" y="5125348"/>
                </a:lnTo>
                <a:lnTo>
                  <a:pt x="0" y="5125348"/>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AU"/>
          </a:p>
        </p:txBody>
      </p:sp>
      <p:grpSp>
        <p:nvGrpSpPr>
          <p:cNvPr id="7" name="Group 7"/>
          <p:cNvGrpSpPr/>
          <p:nvPr/>
        </p:nvGrpSpPr>
        <p:grpSpPr>
          <a:xfrm>
            <a:off x="688062" y="3600450"/>
            <a:ext cx="16099504" cy="2341141"/>
            <a:chOff x="0" y="0"/>
            <a:chExt cx="4240199" cy="616597"/>
          </a:xfrm>
        </p:grpSpPr>
        <p:sp>
          <p:nvSpPr>
            <p:cNvPr id="8" name="Freeform 8"/>
            <p:cNvSpPr/>
            <p:nvPr/>
          </p:nvSpPr>
          <p:spPr>
            <a:xfrm>
              <a:off x="0" y="0"/>
              <a:ext cx="4240199" cy="616597"/>
            </a:xfrm>
            <a:custGeom>
              <a:avLst/>
              <a:gdLst/>
              <a:ahLst/>
              <a:cxnLst/>
              <a:rect l="l" t="t" r="r" b="b"/>
              <a:pathLst>
                <a:path w="4240199" h="616597">
                  <a:moveTo>
                    <a:pt x="0" y="0"/>
                  </a:moveTo>
                  <a:lnTo>
                    <a:pt x="4240199" y="0"/>
                  </a:lnTo>
                  <a:lnTo>
                    <a:pt x="4240199" y="616597"/>
                  </a:lnTo>
                  <a:lnTo>
                    <a:pt x="0" y="616597"/>
                  </a:lnTo>
                  <a:close/>
                </a:path>
              </a:pathLst>
            </a:custGeom>
            <a:solidFill>
              <a:srgbClr val="FFEAD4">
                <a:alpha val="47843"/>
              </a:srgbClr>
            </a:solidFill>
          </p:spPr>
          <p:txBody>
            <a:bodyPr/>
            <a:lstStyle/>
            <a:p>
              <a:endParaRPr lang="en-AU"/>
            </a:p>
          </p:txBody>
        </p:sp>
        <p:sp>
          <p:nvSpPr>
            <p:cNvPr id="9" name="TextBox 9"/>
            <p:cNvSpPr txBox="1"/>
            <p:nvPr/>
          </p:nvSpPr>
          <p:spPr>
            <a:xfrm>
              <a:off x="0" y="-38100"/>
              <a:ext cx="4240199" cy="654697"/>
            </a:xfrm>
            <a:prstGeom prst="rect">
              <a:avLst/>
            </a:prstGeom>
          </p:spPr>
          <p:txBody>
            <a:bodyPr lIns="50800" tIns="50800" rIns="50800" bIns="50800" rtlCol="0" anchor="ctr"/>
            <a:lstStyle/>
            <a:p>
              <a:pPr algn="ctr">
                <a:lnSpc>
                  <a:spcPts val="2659"/>
                </a:lnSpc>
                <a:spcBef>
                  <a:spcPct val="0"/>
                </a:spcBef>
              </a:pPr>
              <a:endParaRPr/>
            </a:p>
          </p:txBody>
        </p:sp>
      </p:grpSp>
      <p:sp>
        <p:nvSpPr>
          <p:cNvPr id="10" name="TextBox 10"/>
          <p:cNvSpPr txBox="1"/>
          <p:nvPr/>
        </p:nvSpPr>
        <p:spPr>
          <a:xfrm>
            <a:off x="1028700" y="3936101"/>
            <a:ext cx="16230600" cy="1821182"/>
          </a:xfrm>
          <a:prstGeom prst="rect">
            <a:avLst/>
          </a:prstGeom>
        </p:spPr>
        <p:txBody>
          <a:bodyPr lIns="0" tIns="0" rIns="0" bIns="0" rtlCol="0" anchor="t">
            <a:spAutoFit/>
          </a:bodyPr>
          <a:lstStyle/>
          <a:p>
            <a:pPr algn="l">
              <a:lnSpc>
                <a:spcPts val="6660"/>
              </a:lnSpc>
            </a:pPr>
            <a:r>
              <a:rPr lang="en-US" sz="6000">
                <a:solidFill>
                  <a:srgbClr val="293896"/>
                </a:solidFill>
                <a:latin typeface="Frutiger LT Std 1"/>
                <a:ea typeface="Frutiger LT Std 1"/>
                <a:cs typeface="Frutiger LT Std 1"/>
                <a:sym typeface="Frutiger LT Std 1"/>
              </a:rPr>
              <a:t>Grief Through a Cultural Lens: Cultural and Emotional Intelligence in Practice</a:t>
            </a:r>
          </a:p>
        </p:txBody>
      </p:sp>
      <p:sp>
        <p:nvSpPr>
          <p:cNvPr id="11" name="TextBox 11"/>
          <p:cNvSpPr txBox="1"/>
          <p:nvPr/>
        </p:nvSpPr>
        <p:spPr>
          <a:xfrm>
            <a:off x="1028700" y="6627391"/>
            <a:ext cx="6791851" cy="1464945"/>
          </a:xfrm>
          <a:prstGeom prst="rect">
            <a:avLst/>
          </a:prstGeom>
        </p:spPr>
        <p:txBody>
          <a:bodyPr lIns="0" tIns="0" rIns="0" bIns="0" rtlCol="0" anchor="t">
            <a:spAutoFit/>
          </a:bodyPr>
          <a:lstStyle/>
          <a:p>
            <a:pPr algn="l">
              <a:lnSpc>
                <a:spcPts val="3779"/>
              </a:lnSpc>
            </a:pPr>
            <a:r>
              <a:rPr lang="en-US" sz="2699">
                <a:solidFill>
                  <a:srgbClr val="F3F7FA"/>
                </a:solidFill>
                <a:latin typeface="Frutiger LT Std 1"/>
                <a:ea typeface="Frutiger LT Std 1"/>
                <a:cs typeface="Frutiger LT Std 1"/>
                <a:sym typeface="Frutiger LT Std 1"/>
              </a:rPr>
              <a:t>Vandana Rathore</a:t>
            </a:r>
          </a:p>
          <a:p>
            <a:pPr algn="l">
              <a:lnSpc>
                <a:spcPts val="3779"/>
              </a:lnSpc>
            </a:pPr>
            <a:r>
              <a:rPr lang="en-US" sz="2699">
                <a:solidFill>
                  <a:srgbClr val="F3F7FA"/>
                </a:solidFill>
                <a:latin typeface="Frutiger LT Std 1"/>
                <a:ea typeface="Frutiger LT Std 1"/>
                <a:cs typeface="Frutiger LT Std 1"/>
                <a:sym typeface="Frutiger LT Std 1"/>
              </a:rPr>
              <a:t>Multicultural Aged Care Inc.</a:t>
            </a:r>
          </a:p>
          <a:p>
            <a:pPr algn="l">
              <a:lnSpc>
                <a:spcPts val="3779"/>
              </a:lnSpc>
            </a:pPr>
            <a:r>
              <a:rPr lang="en-US" sz="2699">
                <a:solidFill>
                  <a:srgbClr val="F4F6FC"/>
                </a:solidFill>
                <a:latin typeface="Frutiger LT Std 2"/>
                <a:ea typeface="Frutiger LT Std 2"/>
                <a:cs typeface="Frutiger LT Std 2"/>
                <a:sym typeface="Frutiger LT Std 2"/>
              </a:rPr>
              <a:t>23/06/2026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9343649" y="-407456"/>
            <a:ext cx="8944351" cy="10694456"/>
            <a:chOff x="0" y="0"/>
            <a:chExt cx="8603361" cy="10286746"/>
          </a:xfrm>
        </p:grpSpPr>
        <p:sp>
          <p:nvSpPr>
            <p:cNvPr id="3" name="Freeform 3"/>
            <p:cNvSpPr/>
            <p:nvPr/>
          </p:nvSpPr>
          <p:spPr>
            <a:xfrm>
              <a:off x="-50" y="-128"/>
              <a:ext cx="8603411" cy="10286874"/>
            </a:xfrm>
            <a:custGeom>
              <a:avLst/>
              <a:gdLst/>
              <a:ahLst/>
              <a:cxnLst/>
              <a:rect l="l" t="t" r="r" b="b"/>
              <a:pathLst>
                <a:path w="8603411" h="10286874">
                  <a:moveTo>
                    <a:pt x="8603411" y="10251441"/>
                  </a:moveTo>
                  <a:cubicBezTo>
                    <a:pt x="8603411" y="10284588"/>
                    <a:pt x="8592743" y="10286874"/>
                    <a:pt x="8564930" y="10286874"/>
                  </a:cubicBezTo>
                  <a:cubicBezTo>
                    <a:pt x="5710350" y="10286239"/>
                    <a:pt x="2855899" y="10286239"/>
                    <a:pt x="1320" y="10286239"/>
                  </a:cubicBezTo>
                  <a:cubicBezTo>
                    <a:pt x="-2744" y="10272396"/>
                    <a:pt x="3606" y="10259823"/>
                    <a:pt x="6527" y="10246996"/>
                  </a:cubicBezTo>
                  <a:cubicBezTo>
                    <a:pt x="132003" y="9685402"/>
                    <a:pt x="257606" y="9123935"/>
                    <a:pt x="383463" y="8562467"/>
                  </a:cubicBezTo>
                  <a:cubicBezTo>
                    <a:pt x="562914" y="7761986"/>
                    <a:pt x="742746" y="6961633"/>
                    <a:pt x="922070" y="6161151"/>
                  </a:cubicBezTo>
                  <a:cubicBezTo>
                    <a:pt x="1143558" y="5172583"/>
                    <a:pt x="1364538" y="4184015"/>
                    <a:pt x="1585899" y="3195574"/>
                  </a:cubicBezTo>
                  <a:cubicBezTo>
                    <a:pt x="1810816" y="2191385"/>
                    <a:pt x="2035860" y="1187323"/>
                    <a:pt x="2261412" y="183261"/>
                  </a:cubicBezTo>
                  <a:cubicBezTo>
                    <a:pt x="2275128" y="122174"/>
                    <a:pt x="2283891" y="59690"/>
                    <a:pt x="2306116" y="635"/>
                  </a:cubicBezTo>
                  <a:cubicBezTo>
                    <a:pt x="4392472" y="635"/>
                    <a:pt x="6478828" y="635"/>
                    <a:pt x="8565184" y="0"/>
                  </a:cubicBezTo>
                  <a:cubicBezTo>
                    <a:pt x="8593505" y="0"/>
                    <a:pt x="8603157" y="3429"/>
                    <a:pt x="8603157" y="35814"/>
                  </a:cubicBezTo>
                  <a:cubicBezTo>
                    <a:pt x="8602395" y="3441066"/>
                    <a:pt x="8602395" y="6846317"/>
                    <a:pt x="8603411" y="10251441"/>
                  </a:cubicBezTo>
                  <a:close/>
                </a:path>
              </a:pathLst>
            </a:custGeom>
            <a:blipFill>
              <a:blip r:embed="rId2"/>
              <a:stretch>
                <a:fillRect l="-29711" r="-29711"/>
              </a:stretch>
            </a:blipFill>
          </p:spPr>
          <p:txBody>
            <a:bodyPr/>
            <a:lstStyle/>
            <a:p>
              <a:endParaRPr lang="en-AU"/>
            </a:p>
          </p:txBody>
        </p:sp>
      </p:grpSp>
      <p:sp>
        <p:nvSpPr>
          <p:cNvPr id="4" name="Freeform 4"/>
          <p:cNvSpPr/>
          <p:nvPr/>
        </p:nvSpPr>
        <p:spPr>
          <a:xfrm>
            <a:off x="-2610686" y="-2997055"/>
            <a:ext cx="9336370" cy="9313029"/>
          </a:xfrm>
          <a:custGeom>
            <a:avLst/>
            <a:gdLst/>
            <a:ahLst/>
            <a:cxnLst/>
            <a:rect l="l" t="t" r="r" b="b"/>
            <a:pathLst>
              <a:path w="9336370" h="9313029">
                <a:moveTo>
                  <a:pt x="0" y="0"/>
                </a:moveTo>
                <a:lnTo>
                  <a:pt x="9336370" y="0"/>
                </a:lnTo>
                <a:lnTo>
                  <a:pt x="9336370" y="9313029"/>
                </a:lnTo>
                <a:lnTo>
                  <a:pt x="0" y="9313029"/>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5" name="AutoShape 5"/>
          <p:cNvSpPr/>
          <p:nvPr/>
        </p:nvSpPr>
        <p:spPr>
          <a:xfrm>
            <a:off x="1028700" y="3703457"/>
            <a:ext cx="16230600" cy="5554843"/>
          </a:xfrm>
          <a:prstGeom prst="rect">
            <a:avLst/>
          </a:prstGeom>
          <a:solidFill>
            <a:srgbClr val="946C5E"/>
          </a:solidFill>
        </p:spPr>
        <p:txBody>
          <a:bodyPr/>
          <a:lstStyle/>
          <a:p>
            <a:endParaRPr lang="en-AU"/>
          </a:p>
        </p:txBody>
      </p:sp>
      <p:sp>
        <p:nvSpPr>
          <p:cNvPr id="6" name="TextBox 6"/>
          <p:cNvSpPr txBox="1"/>
          <p:nvPr/>
        </p:nvSpPr>
        <p:spPr>
          <a:xfrm>
            <a:off x="1028700" y="1038225"/>
            <a:ext cx="8428159" cy="2258883"/>
          </a:xfrm>
          <a:prstGeom prst="rect">
            <a:avLst/>
          </a:prstGeom>
        </p:spPr>
        <p:txBody>
          <a:bodyPr lIns="0" tIns="0" rIns="0" bIns="0" rtlCol="0" anchor="t">
            <a:spAutoFit/>
          </a:bodyPr>
          <a:lstStyle/>
          <a:p>
            <a:pPr algn="l">
              <a:lnSpc>
                <a:spcPts val="8071"/>
              </a:lnSpc>
            </a:pPr>
            <a:r>
              <a:rPr lang="en-US" sz="8236" spc="-485">
                <a:solidFill>
                  <a:srgbClr val="19598D"/>
                </a:solidFill>
                <a:latin typeface="Frutiger LT Std 1"/>
                <a:ea typeface="Frutiger LT Std 1"/>
                <a:cs typeface="Frutiger LT Std 1"/>
                <a:sym typeface="Frutiger LT Std 1"/>
              </a:rPr>
              <a:t>Acknowledgement</a:t>
            </a:r>
          </a:p>
          <a:p>
            <a:pPr algn="l">
              <a:lnSpc>
                <a:spcPts val="8071"/>
              </a:lnSpc>
            </a:pPr>
            <a:r>
              <a:rPr lang="en-US" sz="8236" spc="-485">
                <a:solidFill>
                  <a:srgbClr val="19598D"/>
                </a:solidFill>
                <a:latin typeface="Frutiger LT Std 1"/>
                <a:ea typeface="Frutiger LT Std 1"/>
                <a:cs typeface="Frutiger LT Std 1"/>
                <a:sym typeface="Frutiger LT Std 1"/>
              </a:rPr>
              <a:t>to Country</a:t>
            </a:r>
          </a:p>
        </p:txBody>
      </p:sp>
      <p:sp>
        <p:nvSpPr>
          <p:cNvPr id="7" name="TextBox 7"/>
          <p:cNvSpPr txBox="1"/>
          <p:nvPr/>
        </p:nvSpPr>
        <p:spPr>
          <a:xfrm>
            <a:off x="1565851" y="4743452"/>
            <a:ext cx="15156297" cy="3131953"/>
          </a:xfrm>
          <a:prstGeom prst="rect">
            <a:avLst/>
          </a:prstGeom>
        </p:spPr>
        <p:txBody>
          <a:bodyPr lIns="0" tIns="0" rIns="0" bIns="0" rtlCol="0" anchor="t">
            <a:spAutoFit/>
          </a:bodyPr>
          <a:lstStyle/>
          <a:p>
            <a:pPr algn="just">
              <a:lnSpc>
                <a:spcPts val="6299"/>
              </a:lnSpc>
            </a:pPr>
            <a:r>
              <a:rPr lang="en-US" sz="2799" spc="55">
                <a:solidFill>
                  <a:srgbClr val="FFFFFF"/>
                </a:solidFill>
                <a:latin typeface="Frutiger LT Std 2"/>
                <a:ea typeface="Frutiger LT Std 2"/>
                <a:cs typeface="Frutiger LT Std 2"/>
                <a:sym typeface="Frutiger LT Std 2"/>
              </a:rPr>
              <a:t>As we gather for this meeting, we take a moment to acknowledge and honour the traditional custodianship of this land by the First Nations Peoples, their enduring culture, and the significant role they have played in shaping the history and life of this region. We also extend our respect to the First Nations Peoples of the lands from which all participants join us today.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0686" y="-2997055"/>
            <a:ext cx="6165862" cy="6150447"/>
          </a:xfrm>
          <a:custGeom>
            <a:avLst/>
            <a:gdLst/>
            <a:ahLst/>
            <a:cxnLst/>
            <a:rect l="l" t="t" r="r" b="b"/>
            <a:pathLst>
              <a:path w="6165862" h="6150447">
                <a:moveTo>
                  <a:pt x="0" y="0"/>
                </a:moveTo>
                <a:lnTo>
                  <a:pt x="6165862" y="0"/>
                </a:lnTo>
                <a:lnTo>
                  <a:pt x="6165862" y="6150447"/>
                </a:lnTo>
                <a:lnTo>
                  <a:pt x="0" y="61504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252828" y="264401"/>
            <a:ext cx="1204747" cy="1204747"/>
          </a:xfrm>
          <a:custGeom>
            <a:avLst/>
            <a:gdLst/>
            <a:ahLst/>
            <a:cxnLst/>
            <a:rect l="l" t="t" r="r" b="b"/>
            <a:pathLst>
              <a:path w="1204747" h="1204747">
                <a:moveTo>
                  <a:pt x="0" y="0"/>
                </a:moveTo>
                <a:lnTo>
                  <a:pt x="1204748" y="0"/>
                </a:lnTo>
                <a:lnTo>
                  <a:pt x="1204748" y="1204748"/>
                </a:lnTo>
                <a:lnTo>
                  <a:pt x="0" y="1204748"/>
                </a:lnTo>
                <a:lnTo>
                  <a:pt x="0" y="0"/>
                </a:lnTo>
                <a:close/>
              </a:path>
            </a:pathLst>
          </a:custGeom>
          <a:blipFill>
            <a:blip r:embed="rId4"/>
            <a:stretch>
              <a:fillRect/>
            </a:stretch>
          </a:blipFill>
        </p:spPr>
        <p:txBody>
          <a:bodyPr/>
          <a:lstStyle/>
          <a:p>
            <a:endParaRPr lang="en-AU"/>
          </a:p>
        </p:txBody>
      </p:sp>
      <p:sp>
        <p:nvSpPr>
          <p:cNvPr id="4" name="TextBox 4"/>
          <p:cNvSpPr txBox="1"/>
          <p:nvPr/>
        </p:nvSpPr>
        <p:spPr>
          <a:xfrm>
            <a:off x="1967530" y="6273945"/>
            <a:ext cx="7286841" cy="2252345"/>
          </a:xfrm>
          <a:prstGeom prst="rect">
            <a:avLst/>
          </a:prstGeom>
        </p:spPr>
        <p:txBody>
          <a:bodyPr lIns="0" tIns="0" rIns="0" bIns="0" rtlCol="0" anchor="t">
            <a:spAutoFit/>
          </a:bodyPr>
          <a:lstStyle/>
          <a:p>
            <a:pPr algn="l">
              <a:lnSpc>
                <a:spcPts val="4480"/>
              </a:lnSpc>
            </a:pPr>
            <a:r>
              <a:rPr lang="en-US" sz="3200">
                <a:solidFill>
                  <a:srgbClr val="000000"/>
                </a:solidFill>
                <a:latin typeface="Poppins"/>
                <a:ea typeface="Poppins"/>
                <a:cs typeface="Poppins"/>
                <a:sym typeface="Poppins"/>
              </a:rPr>
              <a:t>A lens for listening, learning and supporting with curiosity, empathy and cultural humility.</a:t>
            </a:r>
          </a:p>
          <a:p>
            <a:pPr algn="l">
              <a:lnSpc>
                <a:spcPts val="4480"/>
              </a:lnSpc>
            </a:pPr>
            <a:endParaRPr lang="en-US" sz="3200">
              <a:solidFill>
                <a:srgbClr val="000000"/>
              </a:solidFill>
              <a:latin typeface="Poppins"/>
              <a:ea typeface="Poppins"/>
              <a:cs typeface="Poppins"/>
              <a:sym typeface="Poppins"/>
            </a:endParaRPr>
          </a:p>
        </p:txBody>
      </p:sp>
      <p:sp>
        <p:nvSpPr>
          <p:cNvPr id="5" name="TextBox 5"/>
          <p:cNvSpPr txBox="1"/>
          <p:nvPr/>
        </p:nvSpPr>
        <p:spPr>
          <a:xfrm>
            <a:off x="1857726" y="1450099"/>
            <a:ext cx="8162520" cy="3946526"/>
          </a:xfrm>
          <a:prstGeom prst="rect">
            <a:avLst/>
          </a:prstGeom>
        </p:spPr>
        <p:txBody>
          <a:bodyPr lIns="0" tIns="0" rIns="0" bIns="0" rtlCol="0" anchor="t">
            <a:spAutoFit/>
          </a:bodyPr>
          <a:lstStyle/>
          <a:p>
            <a:pPr algn="l">
              <a:lnSpc>
                <a:spcPts val="6000"/>
              </a:lnSpc>
            </a:pPr>
            <a:r>
              <a:rPr lang="en-US" sz="6000">
                <a:solidFill>
                  <a:srgbClr val="19598D"/>
                </a:solidFill>
                <a:latin typeface="Frutiger LT Std 1"/>
                <a:ea typeface="Frutiger LT Std 1"/>
                <a:cs typeface="Frutiger LT Std 1"/>
                <a:sym typeface="Frutiger LT Std 1"/>
              </a:rPr>
              <a:t>Grief through a cultural lens</a:t>
            </a:r>
          </a:p>
          <a:p>
            <a:pPr algn="l">
              <a:lnSpc>
                <a:spcPts val="6000"/>
              </a:lnSpc>
            </a:pPr>
            <a:endParaRPr lang="en-US" sz="6000">
              <a:solidFill>
                <a:srgbClr val="19598D"/>
              </a:solidFill>
              <a:latin typeface="Frutiger LT Std 1"/>
              <a:ea typeface="Frutiger LT Std 1"/>
              <a:cs typeface="Frutiger LT Std 1"/>
              <a:sym typeface="Frutiger LT Std 1"/>
            </a:endParaRPr>
          </a:p>
          <a:p>
            <a:pPr algn="l">
              <a:lnSpc>
                <a:spcPts val="4000"/>
              </a:lnSpc>
            </a:pPr>
            <a:r>
              <a:rPr lang="en-US" sz="4000" b="1">
                <a:gradFill>
                  <a:gsLst>
                    <a:gs pos="0">
                      <a:srgbClr val="000000">
                        <a:alpha val="100000"/>
                      </a:srgbClr>
                    </a:gs>
                    <a:gs pos="100000">
                      <a:srgbClr val="C89116">
                        <a:alpha val="100000"/>
                      </a:srgbClr>
                    </a:gs>
                  </a:gsLst>
                  <a:lin ang="0"/>
                </a:gradFill>
                <a:latin typeface="Poppins Bold"/>
                <a:ea typeface="Poppins Bold"/>
                <a:cs typeface="Poppins Bold"/>
                <a:sym typeface="Poppins Bold"/>
              </a:rPr>
              <a:t>The way we experience, express and respond to </a:t>
            </a:r>
          </a:p>
          <a:p>
            <a:pPr algn="l">
              <a:lnSpc>
                <a:spcPts val="4000"/>
              </a:lnSpc>
              <a:spcBef>
                <a:spcPct val="0"/>
              </a:spcBef>
            </a:pPr>
            <a:r>
              <a:rPr lang="en-US" sz="4000" b="1">
                <a:gradFill>
                  <a:gsLst>
                    <a:gs pos="0">
                      <a:srgbClr val="000000">
                        <a:alpha val="100000"/>
                      </a:srgbClr>
                    </a:gs>
                    <a:gs pos="100000">
                      <a:srgbClr val="C89116">
                        <a:alpha val="100000"/>
                      </a:srgbClr>
                    </a:gs>
                  </a:gsLst>
                  <a:lin ang="0"/>
                </a:gradFill>
                <a:latin typeface="Poppins Bold"/>
                <a:ea typeface="Poppins Bold"/>
                <a:cs typeface="Poppins Bold"/>
                <a:sym typeface="Poppins Bold"/>
              </a:rPr>
              <a:t>grief is deeply personal</a:t>
            </a:r>
          </a:p>
        </p:txBody>
      </p:sp>
      <p:sp>
        <p:nvSpPr>
          <p:cNvPr id="6" name="Freeform 6"/>
          <p:cNvSpPr/>
          <p:nvPr/>
        </p:nvSpPr>
        <p:spPr>
          <a:xfrm>
            <a:off x="10644399" y="0"/>
            <a:ext cx="8458166" cy="10486669"/>
          </a:xfrm>
          <a:custGeom>
            <a:avLst/>
            <a:gdLst/>
            <a:ahLst/>
            <a:cxnLst/>
            <a:rect l="l" t="t" r="r" b="b"/>
            <a:pathLst>
              <a:path w="8458166" h="10486669">
                <a:moveTo>
                  <a:pt x="0" y="0"/>
                </a:moveTo>
                <a:lnTo>
                  <a:pt x="8458167" y="0"/>
                </a:lnTo>
                <a:lnTo>
                  <a:pt x="8458167" y="10486669"/>
                </a:lnTo>
                <a:lnTo>
                  <a:pt x="0" y="10486669"/>
                </a:lnTo>
                <a:lnTo>
                  <a:pt x="0" y="0"/>
                </a:lnTo>
                <a:close/>
              </a:path>
            </a:pathLst>
          </a:custGeom>
          <a:blipFill>
            <a:blip r:embed="rId5"/>
            <a:stretch>
              <a:fillRect l="-34155" r="-51650"/>
            </a:stretch>
          </a:blipFill>
        </p:spPr>
        <p:txBody>
          <a:bodyPr/>
          <a:lstStyle/>
          <a:p>
            <a:endParaRPr lang="en-AU"/>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0686" y="-2997055"/>
            <a:ext cx="6165862" cy="6150447"/>
          </a:xfrm>
          <a:custGeom>
            <a:avLst/>
            <a:gdLst/>
            <a:ahLst/>
            <a:cxnLst/>
            <a:rect l="l" t="t" r="r" b="b"/>
            <a:pathLst>
              <a:path w="6165862" h="6150447">
                <a:moveTo>
                  <a:pt x="0" y="0"/>
                </a:moveTo>
                <a:lnTo>
                  <a:pt x="6165862" y="0"/>
                </a:lnTo>
                <a:lnTo>
                  <a:pt x="6165862" y="6150447"/>
                </a:lnTo>
                <a:lnTo>
                  <a:pt x="0" y="61504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252828" y="264401"/>
            <a:ext cx="1204747" cy="1204747"/>
          </a:xfrm>
          <a:custGeom>
            <a:avLst/>
            <a:gdLst/>
            <a:ahLst/>
            <a:cxnLst/>
            <a:rect l="l" t="t" r="r" b="b"/>
            <a:pathLst>
              <a:path w="1204747" h="1204747">
                <a:moveTo>
                  <a:pt x="0" y="0"/>
                </a:moveTo>
                <a:lnTo>
                  <a:pt x="1204748" y="0"/>
                </a:lnTo>
                <a:lnTo>
                  <a:pt x="1204748" y="1204748"/>
                </a:lnTo>
                <a:lnTo>
                  <a:pt x="0" y="1204748"/>
                </a:lnTo>
                <a:lnTo>
                  <a:pt x="0" y="0"/>
                </a:lnTo>
                <a:close/>
              </a:path>
            </a:pathLst>
          </a:custGeom>
          <a:blipFill>
            <a:blip r:embed="rId4"/>
            <a:stretch>
              <a:fillRect/>
            </a:stretch>
          </a:blipFill>
        </p:spPr>
        <p:txBody>
          <a:bodyPr/>
          <a:lstStyle/>
          <a:p>
            <a:endParaRPr lang="en-AU"/>
          </a:p>
        </p:txBody>
      </p:sp>
      <p:sp>
        <p:nvSpPr>
          <p:cNvPr id="4" name="Freeform 4"/>
          <p:cNvSpPr/>
          <p:nvPr/>
        </p:nvSpPr>
        <p:spPr>
          <a:xfrm>
            <a:off x="10383028" y="-592772"/>
            <a:ext cx="11697360" cy="10879772"/>
          </a:xfrm>
          <a:custGeom>
            <a:avLst/>
            <a:gdLst/>
            <a:ahLst/>
            <a:cxnLst/>
            <a:rect l="l" t="t" r="r" b="b"/>
            <a:pathLst>
              <a:path w="11697360" h="10879772">
                <a:moveTo>
                  <a:pt x="0" y="0"/>
                </a:moveTo>
                <a:lnTo>
                  <a:pt x="11697361" y="0"/>
                </a:lnTo>
                <a:lnTo>
                  <a:pt x="11697361" y="10879772"/>
                </a:lnTo>
                <a:lnTo>
                  <a:pt x="0" y="10879772"/>
                </a:lnTo>
                <a:lnTo>
                  <a:pt x="0" y="0"/>
                </a:lnTo>
                <a:close/>
              </a:path>
            </a:pathLst>
          </a:custGeom>
          <a:blipFill>
            <a:blip r:embed="rId5"/>
            <a:stretch>
              <a:fillRect l="-19801" r="-19801"/>
            </a:stretch>
          </a:blipFill>
        </p:spPr>
        <p:txBody>
          <a:bodyPr/>
          <a:lstStyle/>
          <a:p>
            <a:endParaRPr lang="en-AU"/>
          </a:p>
        </p:txBody>
      </p:sp>
      <p:sp>
        <p:nvSpPr>
          <p:cNvPr id="5" name="TextBox 5"/>
          <p:cNvSpPr txBox="1"/>
          <p:nvPr/>
        </p:nvSpPr>
        <p:spPr>
          <a:xfrm>
            <a:off x="1738930" y="1955656"/>
            <a:ext cx="8515256" cy="9352280"/>
          </a:xfrm>
          <a:prstGeom prst="rect">
            <a:avLst/>
          </a:prstGeom>
        </p:spPr>
        <p:txBody>
          <a:bodyPr lIns="0" tIns="0" rIns="0" bIns="0" rtlCol="0" anchor="t">
            <a:spAutoFit/>
          </a:bodyPr>
          <a:lstStyle/>
          <a:p>
            <a:pPr algn="l">
              <a:lnSpc>
                <a:spcPts val="4060"/>
              </a:lnSpc>
            </a:pPr>
            <a:r>
              <a:rPr lang="en-US" sz="2900">
                <a:solidFill>
                  <a:srgbClr val="000000"/>
                </a:solidFill>
                <a:latin typeface="Poppins"/>
                <a:ea typeface="Poppins"/>
                <a:cs typeface="Poppins"/>
                <a:sym typeface="Poppins"/>
              </a:rPr>
              <a:t>We may see grief...</a:t>
            </a:r>
          </a:p>
          <a:p>
            <a:pPr algn="l">
              <a:lnSpc>
                <a:spcPts val="4060"/>
              </a:lnSpc>
            </a:pPr>
            <a:endParaRPr lang="en-US" sz="2900">
              <a:solidFill>
                <a:srgbClr val="000000"/>
              </a:solidFill>
              <a:latin typeface="Poppins"/>
              <a:ea typeface="Poppins"/>
              <a:cs typeface="Poppins"/>
              <a:sym typeface="Poppins"/>
            </a:endParaRPr>
          </a:p>
          <a:p>
            <a:pPr algn="l">
              <a:lnSpc>
                <a:spcPts val="4060"/>
              </a:lnSpc>
            </a:pPr>
            <a:r>
              <a:rPr lang="en-US" sz="2900">
                <a:solidFill>
                  <a:srgbClr val="000000"/>
                </a:solidFill>
                <a:latin typeface="Poppins"/>
                <a:ea typeface="Poppins"/>
                <a:cs typeface="Poppins"/>
                <a:sym typeface="Poppins"/>
              </a:rPr>
              <a:t>But grief exists within a person's broader story</a:t>
            </a:r>
          </a:p>
          <a:p>
            <a:pPr algn="l">
              <a:lnSpc>
                <a:spcPts val="4060"/>
              </a:lnSpc>
            </a:pPr>
            <a:endParaRPr lang="en-US" sz="2900">
              <a:solidFill>
                <a:srgbClr val="000000"/>
              </a:solidFill>
              <a:latin typeface="Poppins"/>
              <a:ea typeface="Poppins"/>
              <a:cs typeface="Poppins"/>
              <a:sym typeface="Poppins"/>
            </a:endParaRPr>
          </a:p>
          <a:p>
            <a:pPr algn="l">
              <a:lnSpc>
                <a:spcPts val="4060"/>
              </a:lnSpc>
            </a:pPr>
            <a:r>
              <a:rPr lang="en-US" sz="2900">
                <a:solidFill>
                  <a:srgbClr val="000000"/>
                </a:solidFill>
                <a:latin typeface="Poppins"/>
                <a:ea typeface="Poppins"/>
                <a:cs typeface="Poppins"/>
                <a:sym typeface="Poppins"/>
              </a:rPr>
              <a:t>What shapes our experience of grief?</a:t>
            </a:r>
          </a:p>
          <a:p>
            <a:pPr algn="l">
              <a:lnSpc>
                <a:spcPts val="4060"/>
              </a:lnSpc>
            </a:pPr>
            <a:endParaRPr lang="en-US" sz="2900">
              <a:solidFill>
                <a:srgbClr val="000000"/>
              </a:solidFill>
              <a:latin typeface="Poppins"/>
              <a:ea typeface="Poppins"/>
              <a:cs typeface="Poppins"/>
              <a:sym typeface="Poppins"/>
            </a:endParaRPr>
          </a:p>
          <a:p>
            <a:pPr marL="626112" lvl="1" indent="-313056" algn="l">
              <a:lnSpc>
                <a:spcPts val="4060"/>
              </a:lnSpc>
              <a:buFont typeface="Arial"/>
              <a:buChar char="•"/>
            </a:pPr>
            <a:r>
              <a:rPr lang="en-US" sz="2900">
                <a:solidFill>
                  <a:srgbClr val="000000"/>
                </a:solidFill>
                <a:latin typeface="Poppins"/>
                <a:ea typeface="Poppins"/>
                <a:cs typeface="Poppins"/>
                <a:sym typeface="Poppins"/>
              </a:rPr>
              <a:t>Culture</a:t>
            </a:r>
          </a:p>
          <a:p>
            <a:pPr marL="626112" lvl="1" indent="-313056" algn="l">
              <a:lnSpc>
                <a:spcPts val="4060"/>
              </a:lnSpc>
              <a:buFont typeface="Arial"/>
              <a:buChar char="•"/>
            </a:pPr>
            <a:r>
              <a:rPr lang="en-US" sz="2900">
                <a:solidFill>
                  <a:srgbClr val="000000"/>
                </a:solidFill>
                <a:latin typeface="Poppins"/>
                <a:ea typeface="Poppins"/>
                <a:cs typeface="Poppins"/>
                <a:sym typeface="Poppins"/>
              </a:rPr>
              <a:t>Family and relationships</a:t>
            </a:r>
          </a:p>
          <a:p>
            <a:pPr marL="626112" lvl="1" indent="-313056" algn="l">
              <a:lnSpc>
                <a:spcPts val="4060"/>
              </a:lnSpc>
              <a:buFont typeface="Arial"/>
              <a:buChar char="•"/>
            </a:pPr>
            <a:r>
              <a:rPr lang="en-US" sz="2900">
                <a:solidFill>
                  <a:srgbClr val="000000"/>
                </a:solidFill>
                <a:latin typeface="Poppins"/>
                <a:ea typeface="Poppins"/>
                <a:cs typeface="Poppins"/>
                <a:sym typeface="Poppins"/>
              </a:rPr>
              <a:t>Faith and spirituality</a:t>
            </a:r>
          </a:p>
          <a:p>
            <a:pPr marL="626112" lvl="1" indent="-313056" algn="l">
              <a:lnSpc>
                <a:spcPts val="4060"/>
              </a:lnSpc>
              <a:buFont typeface="Arial"/>
              <a:buChar char="•"/>
            </a:pPr>
            <a:r>
              <a:rPr lang="en-US" sz="2900">
                <a:solidFill>
                  <a:srgbClr val="000000"/>
                </a:solidFill>
                <a:latin typeface="Poppins"/>
                <a:ea typeface="Poppins"/>
                <a:cs typeface="Poppins"/>
                <a:sym typeface="Poppins"/>
              </a:rPr>
              <a:t>Migration and life transitions</a:t>
            </a:r>
          </a:p>
          <a:p>
            <a:pPr marL="626112" lvl="1" indent="-313056" algn="l">
              <a:lnSpc>
                <a:spcPts val="4060"/>
              </a:lnSpc>
              <a:buFont typeface="Arial"/>
              <a:buChar char="•"/>
            </a:pPr>
            <a:r>
              <a:rPr lang="en-US" sz="2900">
                <a:solidFill>
                  <a:srgbClr val="000000"/>
                </a:solidFill>
                <a:latin typeface="Poppins"/>
                <a:ea typeface="Poppins"/>
                <a:cs typeface="Poppins"/>
                <a:sym typeface="Poppins"/>
              </a:rPr>
              <a:t>Language</a:t>
            </a:r>
          </a:p>
          <a:p>
            <a:pPr marL="626112" lvl="1" indent="-313056" algn="l">
              <a:lnSpc>
                <a:spcPts val="4060"/>
              </a:lnSpc>
              <a:buFont typeface="Arial"/>
              <a:buChar char="•"/>
            </a:pPr>
            <a:r>
              <a:rPr lang="en-US" sz="2900">
                <a:solidFill>
                  <a:srgbClr val="000000"/>
                </a:solidFill>
                <a:latin typeface="Poppins"/>
                <a:ea typeface="Poppins"/>
                <a:cs typeface="Poppins"/>
                <a:sym typeface="Poppins"/>
              </a:rPr>
              <a:t>Identity and belonging</a:t>
            </a:r>
          </a:p>
          <a:p>
            <a:pPr marL="626112" lvl="1" indent="-313056" algn="l">
              <a:lnSpc>
                <a:spcPts val="4060"/>
              </a:lnSpc>
              <a:buFont typeface="Arial"/>
              <a:buChar char="•"/>
            </a:pPr>
            <a:r>
              <a:rPr lang="en-US" sz="2900">
                <a:solidFill>
                  <a:srgbClr val="000000"/>
                </a:solidFill>
                <a:latin typeface="Poppins"/>
                <a:ea typeface="Poppins"/>
                <a:cs typeface="Poppins"/>
                <a:sym typeface="Poppins"/>
              </a:rPr>
              <a:t>Previous losses and experiences</a:t>
            </a:r>
          </a:p>
          <a:p>
            <a:pPr algn="l">
              <a:lnSpc>
                <a:spcPts val="4060"/>
              </a:lnSpc>
            </a:pPr>
            <a:endParaRPr lang="en-US" sz="2900">
              <a:solidFill>
                <a:srgbClr val="000000"/>
              </a:solidFill>
              <a:latin typeface="Poppins"/>
              <a:ea typeface="Poppins"/>
              <a:cs typeface="Poppins"/>
              <a:sym typeface="Poppins"/>
            </a:endParaRPr>
          </a:p>
          <a:p>
            <a:pPr algn="ctr">
              <a:lnSpc>
                <a:spcPts val="4060"/>
              </a:lnSpc>
            </a:pPr>
            <a:r>
              <a:rPr lang="en-US" sz="2900" b="1">
                <a:gradFill>
                  <a:gsLst>
                    <a:gs pos="0">
                      <a:srgbClr val="000000">
                        <a:alpha val="100000"/>
                      </a:srgbClr>
                    </a:gs>
                    <a:gs pos="100000">
                      <a:srgbClr val="C89116">
                        <a:alpha val="100000"/>
                      </a:srgbClr>
                    </a:gs>
                  </a:gsLst>
                  <a:lin ang="0"/>
                </a:gradFill>
                <a:latin typeface="Poppins Bold"/>
                <a:ea typeface="Poppins Bold"/>
                <a:cs typeface="Poppins Bold"/>
                <a:sym typeface="Poppins Bold"/>
              </a:rPr>
              <a:t>              </a:t>
            </a:r>
            <a:r>
              <a:rPr lang="en-US" sz="2900" b="1" i="1">
                <a:gradFill>
                  <a:gsLst>
                    <a:gs pos="0">
                      <a:srgbClr val="000000">
                        <a:alpha val="100000"/>
                      </a:srgbClr>
                    </a:gs>
                    <a:gs pos="100000">
                      <a:srgbClr val="C89116">
                        <a:alpha val="100000"/>
                      </a:srgbClr>
                    </a:gs>
                  </a:gsLst>
                  <a:lin ang="0"/>
                </a:gradFill>
                <a:latin typeface="Poppins Bold Italics"/>
                <a:ea typeface="Poppins Bold Italics"/>
                <a:cs typeface="Poppins Bold Italics"/>
                <a:sym typeface="Poppins Bold Italics"/>
              </a:rPr>
              <a:t> Every grief story is unique</a:t>
            </a:r>
          </a:p>
          <a:p>
            <a:pPr algn="l">
              <a:lnSpc>
                <a:spcPts val="4060"/>
              </a:lnSpc>
            </a:pPr>
            <a:endParaRPr lang="en-US" sz="2900" b="1" i="1">
              <a:gradFill>
                <a:gsLst>
                  <a:gs pos="0">
                    <a:srgbClr val="000000">
                      <a:alpha val="100000"/>
                    </a:srgbClr>
                  </a:gs>
                  <a:gs pos="100000">
                    <a:srgbClr val="C89116">
                      <a:alpha val="100000"/>
                    </a:srgbClr>
                  </a:gs>
                </a:gsLst>
                <a:lin ang="0"/>
              </a:gradFill>
              <a:latin typeface="Poppins Bold Italics"/>
              <a:ea typeface="Poppins Bold Italics"/>
              <a:cs typeface="Poppins Bold Italics"/>
              <a:sym typeface="Poppins Bold Italics"/>
            </a:endParaRPr>
          </a:p>
          <a:p>
            <a:pPr algn="l">
              <a:lnSpc>
                <a:spcPts val="4480"/>
              </a:lnSpc>
            </a:pPr>
            <a:endParaRPr lang="en-US" sz="2900" b="1" i="1">
              <a:gradFill>
                <a:gsLst>
                  <a:gs pos="0">
                    <a:srgbClr val="000000">
                      <a:alpha val="100000"/>
                    </a:srgbClr>
                  </a:gs>
                  <a:gs pos="100000">
                    <a:srgbClr val="C89116">
                      <a:alpha val="100000"/>
                    </a:srgbClr>
                  </a:gs>
                </a:gsLst>
                <a:lin ang="0"/>
              </a:gradFill>
              <a:latin typeface="Poppins Bold Italics"/>
              <a:ea typeface="Poppins Bold Italics"/>
              <a:cs typeface="Poppins Bold Italics"/>
              <a:sym typeface="Poppins Bold Italics"/>
            </a:endParaRPr>
          </a:p>
          <a:p>
            <a:pPr algn="l">
              <a:lnSpc>
                <a:spcPts val="4480"/>
              </a:lnSpc>
            </a:pPr>
            <a:endParaRPr lang="en-US" sz="2900" b="1" i="1">
              <a:gradFill>
                <a:gsLst>
                  <a:gs pos="0">
                    <a:srgbClr val="000000">
                      <a:alpha val="100000"/>
                    </a:srgbClr>
                  </a:gs>
                  <a:gs pos="100000">
                    <a:srgbClr val="C89116">
                      <a:alpha val="100000"/>
                    </a:srgbClr>
                  </a:gs>
                </a:gsLst>
                <a:lin ang="0"/>
              </a:gradFill>
              <a:latin typeface="Poppins Bold Italics"/>
              <a:ea typeface="Poppins Bold Italics"/>
              <a:cs typeface="Poppins Bold Italics"/>
              <a:sym typeface="Poppins Bold Italics"/>
            </a:endParaRPr>
          </a:p>
        </p:txBody>
      </p:sp>
      <p:sp>
        <p:nvSpPr>
          <p:cNvPr id="6" name="TextBox 6"/>
          <p:cNvSpPr txBox="1"/>
          <p:nvPr/>
        </p:nvSpPr>
        <p:spPr>
          <a:xfrm>
            <a:off x="1738930" y="398072"/>
            <a:ext cx="9203361" cy="2638425"/>
          </a:xfrm>
          <a:prstGeom prst="rect">
            <a:avLst/>
          </a:prstGeom>
        </p:spPr>
        <p:txBody>
          <a:bodyPr lIns="0" tIns="0" rIns="0" bIns="0" rtlCol="0" anchor="t">
            <a:spAutoFit/>
          </a:bodyPr>
          <a:lstStyle/>
          <a:p>
            <a:pPr algn="l">
              <a:lnSpc>
                <a:spcPts val="5200"/>
              </a:lnSpc>
            </a:pPr>
            <a:r>
              <a:rPr lang="en-US" sz="5200">
                <a:solidFill>
                  <a:srgbClr val="19598D"/>
                </a:solidFill>
                <a:latin typeface="Frutiger LT Std 1"/>
                <a:ea typeface="Frutiger LT Std 1"/>
                <a:cs typeface="Frutiger LT Std 1"/>
                <a:sym typeface="Frutiger LT Std 1"/>
              </a:rPr>
              <a:t>Understanding the person behind the grief</a:t>
            </a:r>
          </a:p>
          <a:p>
            <a:pPr algn="l">
              <a:lnSpc>
                <a:spcPts val="5800"/>
              </a:lnSpc>
            </a:pPr>
            <a:endParaRPr lang="en-US" sz="5200">
              <a:solidFill>
                <a:srgbClr val="19598D"/>
              </a:solidFill>
              <a:latin typeface="Frutiger LT Std 1"/>
              <a:ea typeface="Frutiger LT Std 1"/>
              <a:cs typeface="Frutiger LT Std 1"/>
              <a:sym typeface="Frutiger LT Std 1"/>
            </a:endParaRPr>
          </a:p>
          <a:p>
            <a:pPr algn="l">
              <a:lnSpc>
                <a:spcPts val="3800"/>
              </a:lnSpc>
              <a:spcBef>
                <a:spcPct val="0"/>
              </a:spcBef>
            </a:pPr>
            <a:endParaRPr lang="en-US" sz="5200">
              <a:solidFill>
                <a:srgbClr val="19598D"/>
              </a:solidFill>
              <a:latin typeface="Frutiger LT Std 1"/>
              <a:ea typeface="Frutiger LT Std 1"/>
              <a:cs typeface="Frutiger LT Std 1"/>
              <a:sym typeface="Frutiger LT Std 1"/>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0686" y="-2997055"/>
            <a:ext cx="6165862" cy="6150447"/>
          </a:xfrm>
          <a:custGeom>
            <a:avLst/>
            <a:gdLst/>
            <a:ahLst/>
            <a:cxnLst/>
            <a:rect l="l" t="t" r="r" b="b"/>
            <a:pathLst>
              <a:path w="6165862" h="6150447">
                <a:moveTo>
                  <a:pt x="0" y="0"/>
                </a:moveTo>
                <a:lnTo>
                  <a:pt x="6165862" y="0"/>
                </a:lnTo>
                <a:lnTo>
                  <a:pt x="6165862" y="6150447"/>
                </a:lnTo>
                <a:lnTo>
                  <a:pt x="0" y="61504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252828" y="264401"/>
            <a:ext cx="1204747" cy="1204747"/>
          </a:xfrm>
          <a:custGeom>
            <a:avLst/>
            <a:gdLst/>
            <a:ahLst/>
            <a:cxnLst/>
            <a:rect l="l" t="t" r="r" b="b"/>
            <a:pathLst>
              <a:path w="1204747" h="1204747">
                <a:moveTo>
                  <a:pt x="0" y="0"/>
                </a:moveTo>
                <a:lnTo>
                  <a:pt x="1204748" y="0"/>
                </a:lnTo>
                <a:lnTo>
                  <a:pt x="1204748" y="1204748"/>
                </a:lnTo>
                <a:lnTo>
                  <a:pt x="0" y="1204748"/>
                </a:lnTo>
                <a:lnTo>
                  <a:pt x="0" y="0"/>
                </a:lnTo>
                <a:close/>
              </a:path>
            </a:pathLst>
          </a:custGeom>
          <a:blipFill>
            <a:blip r:embed="rId4"/>
            <a:stretch>
              <a:fillRect/>
            </a:stretch>
          </a:blipFill>
        </p:spPr>
        <p:txBody>
          <a:bodyPr/>
          <a:lstStyle/>
          <a:p>
            <a:endParaRPr lang="en-AU"/>
          </a:p>
        </p:txBody>
      </p:sp>
      <p:sp>
        <p:nvSpPr>
          <p:cNvPr id="4" name="Freeform 4"/>
          <p:cNvSpPr/>
          <p:nvPr/>
        </p:nvSpPr>
        <p:spPr>
          <a:xfrm>
            <a:off x="8953337" y="0"/>
            <a:ext cx="11227827" cy="10425439"/>
          </a:xfrm>
          <a:custGeom>
            <a:avLst/>
            <a:gdLst/>
            <a:ahLst/>
            <a:cxnLst/>
            <a:rect l="l" t="t" r="r" b="b"/>
            <a:pathLst>
              <a:path w="11227827" h="10425439">
                <a:moveTo>
                  <a:pt x="0" y="0"/>
                </a:moveTo>
                <a:lnTo>
                  <a:pt x="11227827" y="0"/>
                </a:lnTo>
                <a:lnTo>
                  <a:pt x="11227827" y="10425439"/>
                </a:lnTo>
                <a:lnTo>
                  <a:pt x="0" y="10425439"/>
                </a:lnTo>
                <a:lnTo>
                  <a:pt x="0" y="0"/>
                </a:lnTo>
                <a:close/>
              </a:path>
            </a:pathLst>
          </a:custGeom>
          <a:blipFill>
            <a:blip r:embed="rId5"/>
            <a:stretch>
              <a:fillRect l="-28254" r="-11025"/>
            </a:stretch>
          </a:blipFill>
        </p:spPr>
        <p:txBody>
          <a:bodyPr/>
          <a:lstStyle/>
          <a:p>
            <a:endParaRPr lang="en-AU"/>
          </a:p>
        </p:txBody>
      </p:sp>
      <p:sp>
        <p:nvSpPr>
          <p:cNvPr id="5" name="TextBox 5"/>
          <p:cNvSpPr txBox="1"/>
          <p:nvPr/>
        </p:nvSpPr>
        <p:spPr>
          <a:xfrm>
            <a:off x="855202" y="3658217"/>
            <a:ext cx="7870483" cy="6186170"/>
          </a:xfrm>
          <a:prstGeom prst="rect">
            <a:avLst/>
          </a:prstGeom>
        </p:spPr>
        <p:txBody>
          <a:bodyPr lIns="0" tIns="0" rIns="0" bIns="0" rtlCol="0" anchor="t">
            <a:spAutoFit/>
          </a:bodyPr>
          <a:lstStyle/>
          <a:p>
            <a:pPr algn="l">
              <a:lnSpc>
                <a:spcPts val="4480"/>
              </a:lnSpc>
            </a:pPr>
            <a:r>
              <a:rPr lang="en-US" sz="3200">
                <a:solidFill>
                  <a:srgbClr val="000000"/>
                </a:solidFill>
                <a:latin typeface="Poppins"/>
                <a:ea typeface="Poppins"/>
                <a:cs typeface="Poppins"/>
                <a:sym typeface="Poppins"/>
              </a:rPr>
              <a:t>No single cultural story fits everyone. </a:t>
            </a:r>
          </a:p>
          <a:p>
            <a:pPr algn="l">
              <a:lnSpc>
                <a:spcPts val="4480"/>
              </a:lnSpc>
            </a:pPr>
            <a:endParaRPr lang="en-US" sz="3200">
              <a:solidFill>
                <a:srgbClr val="000000"/>
              </a:solidFill>
              <a:latin typeface="Poppins"/>
              <a:ea typeface="Poppins"/>
              <a:cs typeface="Poppins"/>
              <a:sym typeface="Poppins"/>
            </a:endParaRPr>
          </a:p>
          <a:p>
            <a:pPr algn="l">
              <a:lnSpc>
                <a:spcPts val="4480"/>
              </a:lnSpc>
            </a:pPr>
            <a:r>
              <a:rPr lang="en-US" sz="3200">
                <a:solidFill>
                  <a:srgbClr val="000000"/>
                </a:solidFill>
                <a:latin typeface="Poppins"/>
                <a:ea typeface="Poppins"/>
                <a:cs typeface="Poppins"/>
                <a:sym typeface="Poppins"/>
              </a:rPr>
              <a:t>People express identity differently based on:</a:t>
            </a:r>
          </a:p>
          <a:p>
            <a:pPr algn="l">
              <a:lnSpc>
                <a:spcPts val="4480"/>
              </a:lnSpc>
            </a:pPr>
            <a:endParaRPr lang="en-US" sz="3200">
              <a:solidFill>
                <a:srgbClr val="000000"/>
              </a:solidFill>
              <a:latin typeface="Poppins"/>
              <a:ea typeface="Poppins"/>
              <a:cs typeface="Poppins"/>
              <a:sym typeface="Poppins"/>
            </a:endParaRPr>
          </a:p>
          <a:p>
            <a:pPr marL="690881" lvl="1" indent="-345440" algn="l">
              <a:lnSpc>
                <a:spcPts val="4480"/>
              </a:lnSpc>
              <a:buFont typeface="Arial"/>
              <a:buChar char="•"/>
            </a:pPr>
            <a:r>
              <a:rPr lang="en-US" sz="3200">
                <a:solidFill>
                  <a:srgbClr val="000000"/>
                </a:solidFill>
                <a:latin typeface="Poppins"/>
                <a:ea typeface="Poppins"/>
                <a:cs typeface="Poppins"/>
                <a:sym typeface="Poppins"/>
              </a:rPr>
              <a:t>Age and generation</a:t>
            </a:r>
          </a:p>
          <a:p>
            <a:pPr marL="690881" lvl="1" indent="-345440" algn="l">
              <a:lnSpc>
                <a:spcPts val="4480"/>
              </a:lnSpc>
              <a:buFont typeface="Arial"/>
              <a:buChar char="•"/>
            </a:pPr>
            <a:r>
              <a:rPr lang="en-US" sz="3200">
                <a:solidFill>
                  <a:srgbClr val="000000"/>
                </a:solidFill>
                <a:latin typeface="Poppins"/>
                <a:ea typeface="Poppins"/>
                <a:cs typeface="Poppins"/>
                <a:sym typeface="Poppins"/>
              </a:rPr>
              <a:t>Migration story</a:t>
            </a:r>
          </a:p>
          <a:p>
            <a:pPr marL="690881" lvl="1" indent="-345440" algn="l">
              <a:lnSpc>
                <a:spcPts val="4480"/>
              </a:lnSpc>
              <a:buFont typeface="Arial"/>
              <a:buChar char="•"/>
            </a:pPr>
            <a:r>
              <a:rPr lang="en-US" sz="3200">
                <a:solidFill>
                  <a:srgbClr val="000000"/>
                </a:solidFill>
                <a:latin typeface="Poppins"/>
                <a:ea typeface="Poppins"/>
                <a:cs typeface="Poppins"/>
                <a:sym typeface="Poppins"/>
              </a:rPr>
              <a:t>Religion or spirituality</a:t>
            </a:r>
          </a:p>
          <a:p>
            <a:pPr marL="690881" lvl="1" indent="-345440" algn="l">
              <a:lnSpc>
                <a:spcPts val="4480"/>
              </a:lnSpc>
              <a:buFont typeface="Arial"/>
              <a:buChar char="•"/>
            </a:pPr>
            <a:r>
              <a:rPr lang="en-US" sz="3200">
                <a:solidFill>
                  <a:srgbClr val="000000"/>
                </a:solidFill>
                <a:latin typeface="Poppins"/>
                <a:ea typeface="Poppins"/>
                <a:cs typeface="Poppins"/>
                <a:sym typeface="Poppins"/>
              </a:rPr>
              <a:t>Gender and family roles</a:t>
            </a:r>
          </a:p>
          <a:p>
            <a:pPr marL="690881" lvl="1" indent="-345440" algn="l">
              <a:lnSpc>
                <a:spcPts val="4480"/>
              </a:lnSpc>
              <a:buFont typeface="Arial"/>
              <a:buChar char="•"/>
            </a:pPr>
            <a:r>
              <a:rPr lang="en-US" sz="3200">
                <a:solidFill>
                  <a:srgbClr val="000000"/>
                </a:solidFill>
                <a:latin typeface="Poppins"/>
                <a:ea typeface="Poppins"/>
                <a:cs typeface="Poppins"/>
                <a:sym typeface="Poppins"/>
              </a:rPr>
              <a:t>Life experience</a:t>
            </a:r>
          </a:p>
          <a:p>
            <a:pPr algn="l">
              <a:lnSpc>
                <a:spcPts val="4480"/>
              </a:lnSpc>
            </a:pPr>
            <a:endParaRPr lang="en-US" sz="3200">
              <a:solidFill>
                <a:srgbClr val="000000"/>
              </a:solidFill>
              <a:latin typeface="Poppins"/>
              <a:ea typeface="Poppins"/>
              <a:cs typeface="Poppins"/>
              <a:sym typeface="Poppins"/>
            </a:endParaRPr>
          </a:p>
        </p:txBody>
      </p:sp>
      <p:sp>
        <p:nvSpPr>
          <p:cNvPr id="6" name="TextBox 6"/>
          <p:cNvSpPr txBox="1"/>
          <p:nvPr/>
        </p:nvSpPr>
        <p:spPr>
          <a:xfrm>
            <a:off x="855202" y="2479812"/>
            <a:ext cx="8205292" cy="789306"/>
          </a:xfrm>
          <a:prstGeom prst="rect">
            <a:avLst/>
          </a:prstGeom>
        </p:spPr>
        <p:txBody>
          <a:bodyPr lIns="0" tIns="0" rIns="0" bIns="0" rtlCol="0" anchor="t">
            <a:spAutoFit/>
          </a:bodyPr>
          <a:lstStyle/>
          <a:p>
            <a:pPr algn="l">
              <a:lnSpc>
                <a:spcPts val="5200"/>
              </a:lnSpc>
              <a:spcBef>
                <a:spcPct val="0"/>
              </a:spcBef>
            </a:pPr>
            <a:r>
              <a:rPr lang="en-US" sz="5200">
                <a:solidFill>
                  <a:srgbClr val="19598D"/>
                </a:solidFill>
                <a:latin typeface="Frutiger LT Std 1"/>
                <a:ea typeface="Frutiger LT Std 1"/>
                <a:cs typeface="Frutiger LT Std 1"/>
                <a:sym typeface="Frutiger LT Std 1"/>
              </a:rPr>
              <a:t>Diversity within Diversity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0686" y="-2997055"/>
            <a:ext cx="6165862" cy="6150447"/>
          </a:xfrm>
          <a:custGeom>
            <a:avLst/>
            <a:gdLst/>
            <a:ahLst/>
            <a:cxnLst/>
            <a:rect l="l" t="t" r="r" b="b"/>
            <a:pathLst>
              <a:path w="6165862" h="6150447">
                <a:moveTo>
                  <a:pt x="0" y="0"/>
                </a:moveTo>
                <a:lnTo>
                  <a:pt x="6165862" y="0"/>
                </a:lnTo>
                <a:lnTo>
                  <a:pt x="6165862" y="6150447"/>
                </a:lnTo>
                <a:lnTo>
                  <a:pt x="0" y="61504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252828" y="264401"/>
            <a:ext cx="1204747" cy="1204747"/>
          </a:xfrm>
          <a:custGeom>
            <a:avLst/>
            <a:gdLst/>
            <a:ahLst/>
            <a:cxnLst/>
            <a:rect l="l" t="t" r="r" b="b"/>
            <a:pathLst>
              <a:path w="1204747" h="1204747">
                <a:moveTo>
                  <a:pt x="0" y="0"/>
                </a:moveTo>
                <a:lnTo>
                  <a:pt x="1204748" y="0"/>
                </a:lnTo>
                <a:lnTo>
                  <a:pt x="1204748" y="1204748"/>
                </a:lnTo>
                <a:lnTo>
                  <a:pt x="0" y="1204748"/>
                </a:lnTo>
                <a:lnTo>
                  <a:pt x="0" y="0"/>
                </a:lnTo>
                <a:close/>
              </a:path>
            </a:pathLst>
          </a:custGeom>
          <a:blipFill>
            <a:blip r:embed="rId4"/>
            <a:stretch>
              <a:fillRect/>
            </a:stretch>
          </a:blipFill>
        </p:spPr>
        <p:txBody>
          <a:bodyPr/>
          <a:lstStyle/>
          <a:p>
            <a:endParaRPr lang="en-AU"/>
          </a:p>
        </p:txBody>
      </p:sp>
      <p:sp>
        <p:nvSpPr>
          <p:cNvPr id="4" name="TextBox 4"/>
          <p:cNvSpPr txBox="1"/>
          <p:nvPr/>
        </p:nvSpPr>
        <p:spPr>
          <a:xfrm>
            <a:off x="1028700" y="3576157"/>
            <a:ext cx="8115300" cy="7310120"/>
          </a:xfrm>
          <a:prstGeom prst="rect">
            <a:avLst/>
          </a:prstGeom>
        </p:spPr>
        <p:txBody>
          <a:bodyPr lIns="0" tIns="0" rIns="0" bIns="0" rtlCol="0" anchor="t">
            <a:spAutoFit/>
          </a:bodyPr>
          <a:lstStyle/>
          <a:p>
            <a:pPr algn="l">
              <a:lnSpc>
                <a:spcPts val="4480"/>
              </a:lnSpc>
            </a:pPr>
            <a:r>
              <a:rPr lang="en-US" sz="3200">
                <a:solidFill>
                  <a:srgbClr val="EC008E"/>
                </a:solidFill>
                <a:latin typeface="Poppins"/>
                <a:ea typeface="Poppins"/>
                <a:cs typeface="Poppins"/>
                <a:sym typeface="Poppins"/>
              </a:rPr>
              <a:t>CQ asks:</a:t>
            </a:r>
          </a:p>
          <a:p>
            <a:pPr algn="l">
              <a:lnSpc>
                <a:spcPts val="4480"/>
              </a:lnSpc>
            </a:pPr>
            <a:r>
              <a:rPr lang="en-US" sz="3200">
                <a:solidFill>
                  <a:srgbClr val="000000"/>
                </a:solidFill>
                <a:latin typeface="Poppins"/>
                <a:ea typeface="Poppins"/>
                <a:cs typeface="Poppins"/>
                <a:sym typeface="Poppins"/>
              </a:rPr>
              <a:t>What might be influencing this person's experience?</a:t>
            </a:r>
          </a:p>
          <a:p>
            <a:pPr algn="l">
              <a:lnSpc>
                <a:spcPts val="4480"/>
              </a:lnSpc>
            </a:pPr>
            <a:endParaRPr lang="en-US" sz="3200">
              <a:solidFill>
                <a:srgbClr val="000000"/>
              </a:solidFill>
              <a:latin typeface="Poppins"/>
              <a:ea typeface="Poppins"/>
              <a:cs typeface="Poppins"/>
              <a:sym typeface="Poppins"/>
            </a:endParaRPr>
          </a:p>
          <a:p>
            <a:pPr algn="l">
              <a:lnSpc>
                <a:spcPts val="4480"/>
              </a:lnSpc>
            </a:pPr>
            <a:r>
              <a:rPr lang="en-US" sz="3200">
                <a:solidFill>
                  <a:srgbClr val="EC008E"/>
                </a:solidFill>
                <a:latin typeface="Poppins"/>
                <a:ea typeface="Poppins"/>
                <a:cs typeface="Poppins"/>
                <a:sym typeface="Poppins"/>
              </a:rPr>
              <a:t>EQ asks:</a:t>
            </a:r>
          </a:p>
          <a:p>
            <a:pPr algn="l">
              <a:lnSpc>
                <a:spcPts val="4480"/>
              </a:lnSpc>
            </a:pPr>
            <a:r>
              <a:rPr lang="en-US" sz="3200">
                <a:solidFill>
                  <a:srgbClr val="000000"/>
                </a:solidFill>
                <a:latin typeface="Poppins"/>
                <a:ea typeface="Poppins"/>
                <a:cs typeface="Poppins"/>
                <a:sym typeface="Poppins"/>
              </a:rPr>
              <a:t>How might this person be feeling?</a:t>
            </a:r>
          </a:p>
          <a:p>
            <a:pPr algn="l">
              <a:lnSpc>
                <a:spcPts val="4480"/>
              </a:lnSpc>
            </a:pPr>
            <a:endParaRPr lang="en-US" sz="3200">
              <a:solidFill>
                <a:srgbClr val="000000"/>
              </a:solidFill>
              <a:latin typeface="Poppins"/>
              <a:ea typeface="Poppins"/>
              <a:cs typeface="Poppins"/>
              <a:sym typeface="Poppins"/>
            </a:endParaRPr>
          </a:p>
          <a:p>
            <a:pPr algn="l">
              <a:lnSpc>
                <a:spcPts val="4480"/>
              </a:lnSpc>
            </a:pPr>
            <a:r>
              <a:rPr lang="en-US" sz="3200">
                <a:solidFill>
                  <a:srgbClr val="EC008E"/>
                </a:solidFill>
                <a:latin typeface="Poppins"/>
                <a:ea typeface="Poppins"/>
                <a:cs typeface="Poppins"/>
                <a:sym typeface="Poppins"/>
              </a:rPr>
              <a:t>Together they ask:</a:t>
            </a:r>
          </a:p>
          <a:p>
            <a:pPr algn="l">
              <a:lnSpc>
                <a:spcPts val="4480"/>
              </a:lnSpc>
            </a:pPr>
            <a:r>
              <a:rPr lang="en-US" sz="3200">
                <a:solidFill>
                  <a:srgbClr val="000000"/>
                </a:solidFill>
                <a:latin typeface="Poppins"/>
                <a:ea typeface="Poppins"/>
                <a:cs typeface="Poppins"/>
                <a:sym typeface="Poppins"/>
              </a:rPr>
              <a:t>What matters most to this person right now?</a:t>
            </a:r>
          </a:p>
          <a:p>
            <a:pPr algn="l">
              <a:lnSpc>
                <a:spcPts val="4480"/>
              </a:lnSpc>
            </a:pPr>
            <a:endParaRPr lang="en-US" sz="3200">
              <a:solidFill>
                <a:srgbClr val="000000"/>
              </a:solidFill>
              <a:latin typeface="Poppins"/>
              <a:ea typeface="Poppins"/>
              <a:cs typeface="Poppins"/>
              <a:sym typeface="Poppins"/>
            </a:endParaRPr>
          </a:p>
          <a:p>
            <a:pPr algn="l">
              <a:lnSpc>
                <a:spcPts val="4480"/>
              </a:lnSpc>
            </a:pPr>
            <a:endParaRPr lang="en-US" sz="3200">
              <a:solidFill>
                <a:srgbClr val="000000"/>
              </a:solidFill>
              <a:latin typeface="Poppins"/>
              <a:ea typeface="Poppins"/>
              <a:cs typeface="Poppins"/>
              <a:sym typeface="Poppins"/>
            </a:endParaRPr>
          </a:p>
          <a:p>
            <a:pPr algn="l">
              <a:lnSpc>
                <a:spcPts val="4480"/>
              </a:lnSpc>
            </a:pPr>
            <a:endParaRPr lang="en-US" sz="3200">
              <a:solidFill>
                <a:srgbClr val="000000"/>
              </a:solidFill>
              <a:latin typeface="Poppins"/>
              <a:ea typeface="Poppins"/>
              <a:cs typeface="Poppins"/>
              <a:sym typeface="Poppins"/>
            </a:endParaRPr>
          </a:p>
        </p:txBody>
      </p:sp>
      <p:sp>
        <p:nvSpPr>
          <p:cNvPr id="5" name="TextBox 5"/>
          <p:cNvSpPr txBox="1"/>
          <p:nvPr/>
        </p:nvSpPr>
        <p:spPr>
          <a:xfrm>
            <a:off x="1028700" y="1450099"/>
            <a:ext cx="11011794" cy="3219450"/>
          </a:xfrm>
          <a:prstGeom prst="rect">
            <a:avLst/>
          </a:prstGeom>
        </p:spPr>
        <p:txBody>
          <a:bodyPr lIns="0" tIns="0" rIns="0" bIns="0" rtlCol="0" anchor="t">
            <a:spAutoFit/>
          </a:bodyPr>
          <a:lstStyle/>
          <a:p>
            <a:pPr algn="l">
              <a:lnSpc>
                <a:spcPts val="6000"/>
              </a:lnSpc>
            </a:pPr>
            <a:r>
              <a:rPr lang="en-US" sz="6000">
                <a:solidFill>
                  <a:srgbClr val="19598D"/>
                </a:solidFill>
                <a:latin typeface="Frutiger LT Std 1"/>
                <a:ea typeface="Frutiger LT Std 1"/>
                <a:cs typeface="Frutiger LT Std 1"/>
                <a:sym typeface="Frutiger LT Std 1"/>
              </a:rPr>
              <a:t>CQ + EQ: Tools for Understanding</a:t>
            </a:r>
          </a:p>
          <a:p>
            <a:pPr algn="l">
              <a:lnSpc>
                <a:spcPts val="6000"/>
              </a:lnSpc>
            </a:pPr>
            <a:endParaRPr lang="en-US" sz="6000">
              <a:solidFill>
                <a:srgbClr val="19598D"/>
              </a:solidFill>
              <a:latin typeface="Frutiger LT Std 1"/>
              <a:ea typeface="Frutiger LT Std 1"/>
              <a:cs typeface="Frutiger LT Std 1"/>
              <a:sym typeface="Frutiger LT Std 1"/>
            </a:endParaRPr>
          </a:p>
          <a:p>
            <a:pPr algn="l">
              <a:lnSpc>
                <a:spcPts val="6000"/>
              </a:lnSpc>
              <a:spcBef>
                <a:spcPct val="0"/>
              </a:spcBef>
            </a:pPr>
            <a:endParaRPr lang="en-US" sz="6000">
              <a:solidFill>
                <a:srgbClr val="19598D"/>
              </a:solidFill>
              <a:latin typeface="Frutiger LT Std 1"/>
              <a:ea typeface="Frutiger LT Std 1"/>
              <a:cs typeface="Frutiger LT Std 1"/>
              <a:sym typeface="Frutiger LT Std 1"/>
            </a:endParaRPr>
          </a:p>
        </p:txBody>
      </p:sp>
      <p:sp>
        <p:nvSpPr>
          <p:cNvPr id="6" name="Freeform 6"/>
          <p:cNvSpPr/>
          <p:nvPr/>
        </p:nvSpPr>
        <p:spPr>
          <a:xfrm>
            <a:off x="9263612" y="0"/>
            <a:ext cx="12647451" cy="10287000"/>
          </a:xfrm>
          <a:custGeom>
            <a:avLst/>
            <a:gdLst/>
            <a:ahLst/>
            <a:cxnLst/>
            <a:rect l="l" t="t" r="r" b="b"/>
            <a:pathLst>
              <a:path w="12647451" h="10287000">
                <a:moveTo>
                  <a:pt x="0" y="0"/>
                </a:moveTo>
                <a:lnTo>
                  <a:pt x="12647451" y="0"/>
                </a:lnTo>
                <a:lnTo>
                  <a:pt x="12647451" y="10287000"/>
                </a:lnTo>
                <a:lnTo>
                  <a:pt x="0" y="10287000"/>
                </a:lnTo>
                <a:lnTo>
                  <a:pt x="0" y="0"/>
                </a:lnTo>
                <a:close/>
              </a:path>
            </a:pathLst>
          </a:custGeom>
          <a:blipFill>
            <a:blip r:embed="rId5"/>
            <a:stretch>
              <a:fillRect l="-17879" r="-4201"/>
            </a:stretch>
          </a:blipFill>
        </p:spPr>
        <p:txBody>
          <a:bodyPr/>
          <a:lstStyle/>
          <a:p>
            <a:endParaRPr lang="en-AU"/>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10686" y="-2997055"/>
            <a:ext cx="6165862" cy="6150447"/>
          </a:xfrm>
          <a:custGeom>
            <a:avLst/>
            <a:gdLst/>
            <a:ahLst/>
            <a:cxnLst/>
            <a:rect l="l" t="t" r="r" b="b"/>
            <a:pathLst>
              <a:path w="6165862" h="6150447">
                <a:moveTo>
                  <a:pt x="0" y="0"/>
                </a:moveTo>
                <a:lnTo>
                  <a:pt x="6165862" y="0"/>
                </a:lnTo>
                <a:lnTo>
                  <a:pt x="6165862" y="6150447"/>
                </a:lnTo>
                <a:lnTo>
                  <a:pt x="0" y="615044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a:p>
        </p:txBody>
      </p:sp>
      <p:sp>
        <p:nvSpPr>
          <p:cNvPr id="3" name="Freeform 3"/>
          <p:cNvSpPr/>
          <p:nvPr/>
        </p:nvSpPr>
        <p:spPr>
          <a:xfrm>
            <a:off x="252828" y="264401"/>
            <a:ext cx="1204747" cy="1204747"/>
          </a:xfrm>
          <a:custGeom>
            <a:avLst/>
            <a:gdLst/>
            <a:ahLst/>
            <a:cxnLst/>
            <a:rect l="l" t="t" r="r" b="b"/>
            <a:pathLst>
              <a:path w="1204747" h="1204747">
                <a:moveTo>
                  <a:pt x="0" y="0"/>
                </a:moveTo>
                <a:lnTo>
                  <a:pt x="1204748" y="0"/>
                </a:lnTo>
                <a:lnTo>
                  <a:pt x="1204748" y="1204748"/>
                </a:lnTo>
                <a:lnTo>
                  <a:pt x="0" y="1204748"/>
                </a:lnTo>
                <a:lnTo>
                  <a:pt x="0" y="0"/>
                </a:lnTo>
                <a:close/>
              </a:path>
            </a:pathLst>
          </a:custGeom>
          <a:blipFill>
            <a:blip r:embed="rId4"/>
            <a:stretch>
              <a:fillRect/>
            </a:stretch>
          </a:blipFill>
        </p:spPr>
        <p:txBody>
          <a:bodyPr/>
          <a:lstStyle/>
          <a:p>
            <a:endParaRPr lang="en-AU"/>
          </a:p>
        </p:txBody>
      </p:sp>
      <p:sp>
        <p:nvSpPr>
          <p:cNvPr id="4" name="Freeform 4"/>
          <p:cNvSpPr/>
          <p:nvPr/>
        </p:nvSpPr>
        <p:spPr>
          <a:xfrm>
            <a:off x="9733499" y="-122385"/>
            <a:ext cx="10788973" cy="10884871"/>
          </a:xfrm>
          <a:custGeom>
            <a:avLst/>
            <a:gdLst/>
            <a:ahLst/>
            <a:cxnLst/>
            <a:rect l="l" t="t" r="r" b="b"/>
            <a:pathLst>
              <a:path w="10788973" h="10884871">
                <a:moveTo>
                  <a:pt x="0" y="0"/>
                </a:moveTo>
                <a:lnTo>
                  <a:pt x="10788973" y="0"/>
                </a:lnTo>
                <a:lnTo>
                  <a:pt x="10788973" y="10884871"/>
                </a:lnTo>
                <a:lnTo>
                  <a:pt x="0" y="10884871"/>
                </a:lnTo>
                <a:lnTo>
                  <a:pt x="0" y="0"/>
                </a:lnTo>
                <a:close/>
              </a:path>
            </a:pathLst>
          </a:custGeom>
          <a:blipFill>
            <a:blip r:embed="rId5"/>
            <a:stretch>
              <a:fillRect l="-25713" r="-25713"/>
            </a:stretch>
          </a:blipFill>
        </p:spPr>
        <p:txBody>
          <a:bodyPr/>
          <a:lstStyle/>
          <a:p>
            <a:endParaRPr lang="en-AU"/>
          </a:p>
        </p:txBody>
      </p:sp>
      <p:sp>
        <p:nvSpPr>
          <p:cNvPr id="5" name="TextBox 5"/>
          <p:cNvSpPr txBox="1"/>
          <p:nvPr/>
        </p:nvSpPr>
        <p:spPr>
          <a:xfrm>
            <a:off x="855202" y="3789483"/>
            <a:ext cx="8912000" cy="5062220"/>
          </a:xfrm>
          <a:prstGeom prst="rect">
            <a:avLst/>
          </a:prstGeom>
        </p:spPr>
        <p:txBody>
          <a:bodyPr lIns="0" tIns="0" rIns="0" bIns="0" rtlCol="0" anchor="t">
            <a:spAutoFit/>
          </a:bodyPr>
          <a:lstStyle/>
          <a:p>
            <a:pPr algn="l">
              <a:lnSpc>
                <a:spcPts val="4480"/>
              </a:lnSpc>
            </a:pPr>
            <a:r>
              <a:rPr lang="en-US" sz="3200">
                <a:solidFill>
                  <a:srgbClr val="000000"/>
                </a:solidFill>
                <a:latin typeface="Poppins"/>
                <a:ea typeface="Poppins"/>
                <a:cs typeface="Poppins"/>
                <a:sym typeface="Poppins"/>
              </a:rPr>
              <a:t>As you listen today, consider:</a:t>
            </a:r>
          </a:p>
          <a:p>
            <a:pPr algn="l">
              <a:lnSpc>
                <a:spcPts val="4480"/>
              </a:lnSpc>
            </a:pPr>
            <a:endParaRPr lang="en-US" sz="3200">
              <a:solidFill>
                <a:srgbClr val="000000"/>
              </a:solidFill>
              <a:latin typeface="Poppins"/>
              <a:ea typeface="Poppins"/>
              <a:cs typeface="Poppins"/>
              <a:sym typeface="Poppins"/>
            </a:endParaRPr>
          </a:p>
          <a:p>
            <a:pPr marL="690881" lvl="1" indent="-345440" algn="l">
              <a:lnSpc>
                <a:spcPts val="4480"/>
              </a:lnSpc>
              <a:buFont typeface="Arial"/>
              <a:buChar char="•"/>
            </a:pPr>
            <a:r>
              <a:rPr lang="en-US" sz="3200">
                <a:solidFill>
                  <a:srgbClr val="000000"/>
                </a:solidFill>
                <a:latin typeface="Poppins"/>
                <a:ea typeface="Poppins"/>
                <a:cs typeface="Poppins"/>
                <a:sym typeface="Poppins"/>
              </a:rPr>
              <a:t>What assumptions am I bringing?</a:t>
            </a:r>
          </a:p>
          <a:p>
            <a:pPr marL="690881" lvl="1" indent="-345440" algn="l">
              <a:lnSpc>
                <a:spcPts val="4480"/>
              </a:lnSpc>
              <a:buFont typeface="Arial"/>
              <a:buChar char="•"/>
            </a:pPr>
            <a:r>
              <a:rPr lang="en-US" sz="3200">
                <a:solidFill>
                  <a:srgbClr val="000000"/>
                </a:solidFill>
                <a:latin typeface="Poppins"/>
                <a:ea typeface="Poppins"/>
                <a:cs typeface="Poppins"/>
                <a:sym typeface="Poppins"/>
              </a:rPr>
              <a:t>What am I learning?</a:t>
            </a:r>
          </a:p>
          <a:p>
            <a:pPr marL="690881" lvl="1" indent="-345440" algn="l">
              <a:lnSpc>
                <a:spcPts val="4480"/>
              </a:lnSpc>
              <a:buFont typeface="Arial"/>
              <a:buChar char="•"/>
            </a:pPr>
            <a:r>
              <a:rPr lang="en-US" sz="3200">
                <a:solidFill>
                  <a:srgbClr val="000000"/>
                </a:solidFill>
                <a:latin typeface="Poppins"/>
                <a:ea typeface="Poppins"/>
                <a:cs typeface="Poppins"/>
                <a:sym typeface="Poppins"/>
              </a:rPr>
              <a:t>What matters most to the person?</a:t>
            </a:r>
          </a:p>
          <a:p>
            <a:pPr algn="l">
              <a:lnSpc>
                <a:spcPts val="4480"/>
              </a:lnSpc>
            </a:pPr>
            <a:endParaRPr lang="en-US" sz="3200">
              <a:solidFill>
                <a:srgbClr val="000000"/>
              </a:solidFill>
              <a:latin typeface="Poppins"/>
              <a:ea typeface="Poppins"/>
              <a:cs typeface="Poppins"/>
              <a:sym typeface="Poppins"/>
            </a:endParaRPr>
          </a:p>
          <a:p>
            <a:pPr algn="ctr">
              <a:lnSpc>
                <a:spcPts val="4480"/>
              </a:lnSpc>
            </a:pPr>
            <a:r>
              <a:rPr lang="en-US" sz="3200">
                <a:gradFill>
                  <a:gsLst>
                    <a:gs pos="0">
                      <a:srgbClr val="000000">
                        <a:alpha val="100000"/>
                      </a:srgbClr>
                    </a:gs>
                    <a:gs pos="100000">
                      <a:srgbClr val="C89116">
                        <a:alpha val="100000"/>
                      </a:srgbClr>
                    </a:gs>
                  </a:gsLst>
                  <a:lin ang="0"/>
                </a:gradFill>
                <a:latin typeface="Poppins"/>
                <a:ea typeface="Poppins"/>
                <a:cs typeface="Poppins"/>
                <a:sym typeface="Poppins"/>
              </a:rPr>
              <a:t>Grief is universal.</a:t>
            </a:r>
          </a:p>
          <a:p>
            <a:pPr algn="ctr">
              <a:lnSpc>
                <a:spcPts val="4480"/>
              </a:lnSpc>
            </a:pPr>
            <a:r>
              <a:rPr lang="en-US" sz="3200">
                <a:gradFill>
                  <a:gsLst>
                    <a:gs pos="0">
                      <a:srgbClr val="000000">
                        <a:alpha val="100000"/>
                      </a:srgbClr>
                    </a:gs>
                    <a:gs pos="100000">
                      <a:srgbClr val="C89116">
                        <a:alpha val="100000"/>
                      </a:srgbClr>
                    </a:gs>
                  </a:gsLst>
                  <a:lin ang="0"/>
                </a:gradFill>
                <a:latin typeface="Poppins"/>
                <a:ea typeface="Poppins"/>
                <a:cs typeface="Poppins"/>
                <a:sym typeface="Poppins"/>
              </a:rPr>
              <a:t>Grieving is personal.</a:t>
            </a:r>
          </a:p>
          <a:p>
            <a:pPr algn="ctr">
              <a:lnSpc>
                <a:spcPts val="4480"/>
              </a:lnSpc>
            </a:pPr>
            <a:endParaRPr lang="en-US" sz="3200">
              <a:gradFill>
                <a:gsLst>
                  <a:gs pos="0">
                    <a:srgbClr val="000000">
                      <a:alpha val="100000"/>
                    </a:srgbClr>
                  </a:gs>
                  <a:gs pos="100000">
                    <a:srgbClr val="C89116">
                      <a:alpha val="100000"/>
                    </a:srgbClr>
                  </a:gs>
                </a:gsLst>
                <a:lin ang="0"/>
              </a:gradFill>
              <a:latin typeface="Poppins"/>
              <a:ea typeface="Poppins"/>
              <a:cs typeface="Poppins"/>
              <a:sym typeface="Poppins"/>
            </a:endParaRPr>
          </a:p>
        </p:txBody>
      </p:sp>
      <p:sp>
        <p:nvSpPr>
          <p:cNvPr id="6" name="TextBox 6"/>
          <p:cNvSpPr txBox="1"/>
          <p:nvPr/>
        </p:nvSpPr>
        <p:spPr>
          <a:xfrm>
            <a:off x="855202" y="1814928"/>
            <a:ext cx="11011794" cy="1695450"/>
          </a:xfrm>
          <a:prstGeom prst="rect">
            <a:avLst/>
          </a:prstGeom>
        </p:spPr>
        <p:txBody>
          <a:bodyPr lIns="0" tIns="0" rIns="0" bIns="0" rtlCol="0" anchor="t">
            <a:spAutoFit/>
          </a:bodyPr>
          <a:lstStyle/>
          <a:p>
            <a:pPr algn="l">
              <a:lnSpc>
                <a:spcPts val="6000"/>
              </a:lnSpc>
              <a:spcBef>
                <a:spcPct val="0"/>
              </a:spcBef>
            </a:pPr>
            <a:r>
              <a:rPr lang="en-US" sz="6000">
                <a:solidFill>
                  <a:srgbClr val="19598D"/>
                </a:solidFill>
                <a:latin typeface="Frutiger LT Std 1"/>
                <a:ea typeface="Frutiger LT Std 1"/>
                <a:cs typeface="Frutiger LT Std 1"/>
                <a:sym typeface="Frutiger LT Std 1"/>
              </a:rPr>
              <a:t>A lens for today's conversations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685813" y="-158270"/>
            <a:ext cx="19659626" cy="6857990"/>
          </a:xfrm>
          <a:prstGeom prst="rect">
            <a:avLst/>
          </a:prstGeom>
          <a:solidFill>
            <a:srgbClr val="293896"/>
          </a:solidFill>
        </p:spPr>
        <p:txBody>
          <a:bodyPr/>
          <a:lstStyle/>
          <a:p>
            <a:endParaRPr lang="en-AU"/>
          </a:p>
        </p:txBody>
      </p:sp>
      <p:sp>
        <p:nvSpPr>
          <p:cNvPr id="3" name="AutoShape 3"/>
          <p:cNvSpPr/>
          <p:nvPr/>
        </p:nvSpPr>
        <p:spPr>
          <a:xfrm>
            <a:off x="7444934" y="4185866"/>
            <a:ext cx="3569582" cy="4231220"/>
          </a:xfrm>
          <a:prstGeom prst="rect">
            <a:avLst/>
          </a:prstGeom>
          <a:solidFill>
            <a:srgbClr val="000000">
              <a:alpha val="33725"/>
            </a:srgbClr>
          </a:solidFill>
        </p:spPr>
        <p:txBody>
          <a:bodyPr/>
          <a:lstStyle/>
          <a:p>
            <a:endParaRPr lang="en-AU"/>
          </a:p>
        </p:txBody>
      </p:sp>
      <p:sp>
        <p:nvSpPr>
          <p:cNvPr id="4" name="AutoShape 4"/>
          <p:cNvSpPr/>
          <p:nvPr/>
        </p:nvSpPr>
        <p:spPr>
          <a:xfrm>
            <a:off x="11665273" y="4185866"/>
            <a:ext cx="3569582" cy="4231220"/>
          </a:xfrm>
          <a:prstGeom prst="rect">
            <a:avLst/>
          </a:prstGeom>
          <a:solidFill>
            <a:srgbClr val="000000">
              <a:alpha val="33725"/>
            </a:srgbClr>
          </a:solidFill>
        </p:spPr>
        <p:txBody>
          <a:bodyPr/>
          <a:lstStyle/>
          <a:p>
            <a:endParaRPr lang="en-AU"/>
          </a:p>
        </p:txBody>
      </p:sp>
      <p:sp>
        <p:nvSpPr>
          <p:cNvPr id="5" name="AutoShape 5"/>
          <p:cNvSpPr/>
          <p:nvPr/>
        </p:nvSpPr>
        <p:spPr>
          <a:xfrm>
            <a:off x="3224595" y="4185866"/>
            <a:ext cx="3569582" cy="4231220"/>
          </a:xfrm>
          <a:prstGeom prst="rect">
            <a:avLst/>
          </a:prstGeom>
          <a:solidFill>
            <a:srgbClr val="000000">
              <a:alpha val="33725"/>
            </a:srgbClr>
          </a:solidFill>
        </p:spPr>
        <p:txBody>
          <a:bodyPr/>
          <a:lstStyle/>
          <a:p>
            <a:endParaRPr lang="en-AU"/>
          </a:p>
        </p:txBody>
      </p:sp>
      <p:sp>
        <p:nvSpPr>
          <p:cNvPr id="6" name="AutoShape 6"/>
          <p:cNvSpPr/>
          <p:nvPr/>
        </p:nvSpPr>
        <p:spPr>
          <a:xfrm>
            <a:off x="7273484" y="4023941"/>
            <a:ext cx="3569582" cy="4220278"/>
          </a:xfrm>
          <a:prstGeom prst="rect">
            <a:avLst/>
          </a:prstGeom>
          <a:solidFill>
            <a:srgbClr val="FFFFFF"/>
          </a:solidFill>
        </p:spPr>
        <p:txBody>
          <a:bodyPr/>
          <a:lstStyle/>
          <a:p>
            <a:endParaRPr lang="en-AU"/>
          </a:p>
        </p:txBody>
      </p:sp>
      <p:sp>
        <p:nvSpPr>
          <p:cNvPr id="7" name="AutoShape 7"/>
          <p:cNvSpPr/>
          <p:nvPr/>
        </p:nvSpPr>
        <p:spPr>
          <a:xfrm>
            <a:off x="11493823" y="4023941"/>
            <a:ext cx="3569582" cy="4220278"/>
          </a:xfrm>
          <a:prstGeom prst="rect">
            <a:avLst/>
          </a:prstGeom>
          <a:solidFill>
            <a:srgbClr val="FFFFFF"/>
          </a:solidFill>
        </p:spPr>
        <p:txBody>
          <a:bodyPr/>
          <a:lstStyle/>
          <a:p>
            <a:endParaRPr lang="en-AU"/>
          </a:p>
        </p:txBody>
      </p:sp>
      <p:sp>
        <p:nvSpPr>
          <p:cNvPr id="8" name="AutoShape 8"/>
          <p:cNvSpPr/>
          <p:nvPr/>
        </p:nvSpPr>
        <p:spPr>
          <a:xfrm>
            <a:off x="3053145" y="4023941"/>
            <a:ext cx="3569582" cy="4220278"/>
          </a:xfrm>
          <a:prstGeom prst="rect">
            <a:avLst/>
          </a:prstGeom>
          <a:solidFill>
            <a:srgbClr val="FFFFFF"/>
          </a:solidFill>
        </p:spPr>
        <p:txBody>
          <a:bodyPr/>
          <a:lstStyle/>
          <a:p>
            <a:endParaRPr lang="en-AU"/>
          </a:p>
        </p:txBody>
      </p:sp>
      <p:sp>
        <p:nvSpPr>
          <p:cNvPr id="9" name="TextBox 9"/>
          <p:cNvSpPr txBox="1"/>
          <p:nvPr/>
        </p:nvSpPr>
        <p:spPr>
          <a:xfrm>
            <a:off x="3884266" y="1009650"/>
            <a:ext cx="10519467" cy="1231967"/>
          </a:xfrm>
          <a:prstGeom prst="rect">
            <a:avLst/>
          </a:prstGeom>
        </p:spPr>
        <p:txBody>
          <a:bodyPr lIns="0" tIns="0" rIns="0" bIns="0" rtlCol="0" anchor="t">
            <a:spAutoFit/>
          </a:bodyPr>
          <a:lstStyle/>
          <a:p>
            <a:pPr algn="ctr">
              <a:lnSpc>
                <a:spcPts val="8000"/>
              </a:lnSpc>
              <a:spcBef>
                <a:spcPct val="0"/>
              </a:spcBef>
            </a:pPr>
            <a:r>
              <a:rPr lang="en-US" sz="8000">
                <a:solidFill>
                  <a:srgbClr val="FFFFFF"/>
                </a:solidFill>
                <a:latin typeface="Frutiger LT Std 1"/>
                <a:ea typeface="Frutiger LT Std 1"/>
                <a:cs typeface="Frutiger LT Std 1"/>
                <a:sym typeface="Frutiger LT Std 1"/>
              </a:rPr>
              <a:t>For more information</a:t>
            </a:r>
          </a:p>
        </p:txBody>
      </p:sp>
      <p:sp>
        <p:nvSpPr>
          <p:cNvPr id="10" name="TextBox 10"/>
          <p:cNvSpPr txBox="1"/>
          <p:nvPr/>
        </p:nvSpPr>
        <p:spPr>
          <a:xfrm>
            <a:off x="1503488" y="2496766"/>
            <a:ext cx="15281024" cy="412750"/>
          </a:xfrm>
          <a:prstGeom prst="rect">
            <a:avLst/>
          </a:prstGeom>
        </p:spPr>
        <p:txBody>
          <a:bodyPr lIns="0" tIns="0" rIns="0" bIns="0" rtlCol="0" anchor="t">
            <a:spAutoFit/>
          </a:bodyPr>
          <a:lstStyle/>
          <a:p>
            <a:pPr algn="ctr">
              <a:lnSpc>
                <a:spcPts val="3499"/>
              </a:lnSpc>
            </a:pPr>
            <a:r>
              <a:rPr lang="en-US" sz="2499">
                <a:solidFill>
                  <a:srgbClr val="FFFFFF"/>
                </a:solidFill>
                <a:latin typeface="Frutiger"/>
                <a:ea typeface="Frutiger"/>
                <a:cs typeface="Frutiger"/>
                <a:sym typeface="Frutiger"/>
              </a:rPr>
              <a:t>Contact MAC for </a:t>
            </a:r>
            <a:r>
              <a:rPr lang="en-US" sz="2499">
                <a:solidFill>
                  <a:srgbClr val="FFFFFF"/>
                </a:solidFill>
                <a:latin typeface="Frutiger Light"/>
                <a:ea typeface="Frutiger Light"/>
                <a:cs typeface="Frutiger Light"/>
                <a:sym typeface="Frutiger Light"/>
              </a:rPr>
              <a:t>information, resources and training opportunities</a:t>
            </a:r>
          </a:p>
        </p:txBody>
      </p:sp>
      <p:sp>
        <p:nvSpPr>
          <p:cNvPr id="11" name="TextBox 11"/>
          <p:cNvSpPr txBox="1"/>
          <p:nvPr/>
        </p:nvSpPr>
        <p:spPr>
          <a:xfrm>
            <a:off x="3290539" y="5876904"/>
            <a:ext cx="3094794" cy="469900"/>
          </a:xfrm>
          <a:prstGeom prst="rect">
            <a:avLst/>
          </a:prstGeom>
        </p:spPr>
        <p:txBody>
          <a:bodyPr lIns="0" tIns="0" rIns="0" bIns="0" rtlCol="0" anchor="t">
            <a:spAutoFit/>
          </a:bodyPr>
          <a:lstStyle/>
          <a:p>
            <a:pPr algn="ctr">
              <a:lnSpc>
                <a:spcPts val="3499"/>
              </a:lnSpc>
            </a:pPr>
            <a:r>
              <a:rPr lang="en-US" sz="2499">
                <a:solidFill>
                  <a:srgbClr val="000000"/>
                </a:solidFill>
                <a:latin typeface="Frutiger LT Std 2"/>
                <a:ea typeface="Frutiger LT Std 2"/>
                <a:cs typeface="Frutiger LT Std 2"/>
                <a:sym typeface="Frutiger LT Std 2"/>
              </a:rPr>
              <a:t>08 8241 9900</a:t>
            </a:r>
          </a:p>
        </p:txBody>
      </p:sp>
      <p:sp>
        <p:nvSpPr>
          <p:cNvPr id="12" name="TextBox 12"/>
          <p:cNvSpPr txBox="1"/>
          <p:nvPr/>
        </p:nvSpPr>
        <p:spPr>
          <a:xfrm>
            <a:off x="7510878" y="5876904"/>
            <a:ext cx="3094794" cy="469900"/>
          </a:xfrm>
          <a:prstGeom prst="rect">
            <a:avLst/>
          </a:prstGeom>
        </p:spPr>
        <p:txBody>
          <a:bodyPr lIns="0" tIns="0" rIns="0" bIns="0" rtlCol="0" anchor="t">
            <a:spAutoFit/>
          </a:bodyPr>
          <a:lstStyle/>
          <a:p>
            <a:pPr algn="ctr">
              <a:lnSpc>
                <a:spcPts val="3499"/>
              </a:lnSpc>
            </a:pPr>
            <a:r>
              <a:rPr lang="en-US" sz="2499">
                <a:solidFill>
                  <a:srgbClr val="000000"/>
                </a:solidFill>
                <a:latin typeface="Frutiger LT Std 2"/>
                <a:ea typeface="Frutiger LT Std 2"/>
                <a:cs typeface="Frutiger LT Std 2"/>
                <a:sym typeface="Frutiger LT Std 2"/>
              </a:rPr>
              <a:t>macsa@mac.org.au</a:t>
            </a:r>
          </a:p>
        </p:txBody>
      </p:sp>
      <p:sp>
        <p:nvSpPr>
          <p:cNvPr id="13" name="TextBox 13"/>
          <p:cNvSpPr txBox="1"/>
          <p:nvPr/>
        </p:nvSpPr>
        <p:spPr>
          <a:xfrm>
            <a:off x="11731218" y="5876904"/>
            <a:ext cx="3094794" cy="469900"/>
          </a:xfrm>
          <a:prstGeom prst="rect">
            <a:avLst/>
          </a:prstGeom>
        </p:spPr>
        <p:txBody>
          <a:bodyPr lIns="0" tIns="0" rIns="0" bIns="0" rtlCol="0" anchor="t">
            <a:spAutoFit/>
          </a:bodyPr>
          <a:lstStyle/>
          <a:p>
            <a:pPr algn="ctr">
              <a:lnSpc>
                <a:spcPts val="3499"/>
              </a:lnSpc>
            </a:pPr>
            <a:r>
              <a:rPr lang="en-US" sz="2499">
                <a:solidFill>
                  <a:srgbClr val="000000"/>
                </a:solidFill>
                <a:latin typeface="Frutiger LT Std 2"/>
                <a:ea typeface="Frutiger LT Std 2"/>
                <a:cs typeface="Frutiger LT Std 2"/>
                <a:sym typeface="Frutiger LT Std 2"/>
              </a:rPr>
              <a:t>www.mac.org.au</a:t>
            </a:r>
          </a:p>
        </p:txBody>
      </p:sp>
      <p:sp>
        <p:nvSpPr>
          <p:cNvPr id="14" name="TextBox 14"/>
          <p:cNvSpPr txBox="1"/>
          <p:nvPr/>
        </p:nvSpPr>
        <p:spPr>
          <a:xfrm>
            <a:off x="3290539" y="4252912"/>
            <a:ext cx="3094794" cy="847759"/>
          </a:xfrm>
          <a:prstGeom prst="rect">
            <a:avLst/>
          </a:prstGeom>
        </p:spPr>
        <p:txBody>
          <a:bodyPr lIns="0" tIns="0" rIns="0" bIns="0" rtlCol="0" anchor="t">
            <a:spAutoFit/>
          </a:bodyPr>
          <a:lstStyle/>
          <a:p>
            <a:pPr algn="ctr">
              <a:lnSpc>
                <a:spcPts val="6299"/>
              </a:lnSpc>
            </a:pPr>
            <a:r>
              <a:rPr lang="en-US" sz="4499">
                <a:solidFill>
                  <a:srgbClr val="EC008E"/>
                </a:solidFill>
                <a:latin typeface="Frutiger LT Std 1"/>
                <a:ea typeface="Frutiger LT Std 1"/>
                <a:cs typeface="Frutiger LT Std 1"/>
                <a:sym typeface="Frutiger LT Std 1"/>
              </a:rPr>
              <a:t>Phone</a:t>
            </a:r>
          </a:p>
        </p:txBody>
      </p:sp>
      <p:sp>
        <p:nvSpPr>
          <p:cNvPr id="15" name="TextBox 15"/>
          <p:cNvSpPr txBox="1"/>
          <p:nvPr/>
        </p:nvSpPr>
        <p:spPr>
          <a:xfrm>
            <a:off x="7510878" y="4252912"/>
            <a:ext cx="3094794" cy="847759"/>
          </a:xfrm>
          <a:prstGeom prst="rect">
            <a:avLst/>
          </a:prstGeom>
        </p:spPr>
        <p:txBody>
          <a:bodyPr lIns="0" tIns="0" rIns="0" bIns="0" rtlCol="0" anchor="t">
            <a:spAutoFit/>
          </a:bodyPr>
          <a:lstStyle/>
          <a:p>
            <a:pPr algn="ctr">
              <a:lnSpc>
                <a:spcPts val="6299"/>
              </a:lnSpc>
            </a:pPr>
            <a:r>
              <a:rPr lang="en-US" sz="4499">
                <a:solidFill>
                  <a:srgbClr val="EC008E"/>
                </a:solidFill>
                <a:latin typeface="Frutiger LT Std 1"/>
                <a:ea typeface="Frutiger LT Std 1"/>
                <a:cs typeface="Frutiger LT Std 1"/>
                <a:sym typeface="Frutiger LT Std 1"/>
              </a:rPr>
              <a:t>Email</a:t>
            </a:r>
          </a:p>
        </p:txBody>
      </p:sp>
      <p:sp>
        <p:nvSpPr>
          <p:cNvPr id="16" name="TextBox 16"/>
          <p:cNvSpPr txBox="1"/>
          <p:nvPr/>
        </p:nvSpPr>
        <p:spPr>
          <a:xfrm>
            <a:off x="11731218" y="4252912"/>
            <a:ext cx="3094794" cy="847759"/>
          </a:xfrm>
          <a:prstGeom prst="rect">
            <a:avLst/>
          </a:prstGeom>
        </p:spPr>
        <p:txBody>
          <a:bodyPr lIns="0" tIns="0" rIns="0" bIns="0" rtlCol="0" anchor="t">
            <a:spAutoFit/>
          </a:bodyPr>
          <a:lstStyle/>
          <a:p>
            <a:pPr algn="ctr">
              <a:lnSpc>
                <a:spcPts val="6299"/>
              </a:lnSpc>
            </a:pPr>
            <a:r>
              <a:rPr lang="en-US" sz="4499">
                <a:solidFill>
                  <a:srgbClr val="EC008E"/>
                </a:solidFill>
                <a:latin typeface="Frutiger LT Std 1"/>
                <a:ea typeface="Frutiger LT Std 1"/>
                <a:cs typeface="Frutiger LT Std 1"/>
                <a:sym typeface="Frutiger LT Std 1"/>
              </a:rPr>
              <a:t>Website</a:t>
            </a:r>
          </a:p>
        </p:txBody>
      </p:sp>
      <p:sp>
        <p:nvSpPr>
          <p:cNvPr id="17" name="AutoShape 17"/>
          <p:cNvSpPr/>
          <p:nvPr/>
        </p:nvSpPr>
        <p:spPr>
          <a:xfrm>
            <a:off x="3290539" y="5490801"/>
            <a:ext cx="3094794" cy="0"/>
          </a:xfrm>
          <a:prstGeom prst="line">
            <a:avLst/>
          </a:prstGeom>
          <a:ln w="19050" cap="rnd">
            <a:solidFill>
              <a:srgbClr val="000000"/>
            </a:solidFill>
            <a:prstDash val="solid"/>
            <a:headEnd type="none" w="sm" len="sm"/>
            <a:tailEnd type="none" w="sm" len="sm"/>
          </a:ln>
        </p:spPr>
        <p:txBody>
          <a:bodyPr/>
          <a:lstStyle/>
          <a:p>
            <a:endParaRPr lang="en-AU"/>
          </a:p>
        </p:txBody>
      </p:sp>
      <p:sp>
        <p:nvSpPr>
          <p:cNvPr id="18" name="AutoShape 18"/>
          <p:cNvSpPr/>
          <p:nvPr/>
        </p:nvSpPr>
        <p:spPr>
          <a:xfrm>
            <a:off x="7510878" y="5490801"/>
            <a:ext cx="3094794" cy="0"/>
          </a:xfrm>
          <a:prstGeom prst="line">
            <a:avLst/>
          </a:prstGeom>
          <a:ln w="19050" cap="rnd">
            <a:solidFill>
              <a:srgbClr val="000000"/>
            </a:solidFill>
            <a:prstDash val="solid"/>
            <a:headEnd type="none" w="sm" len="sm"/>
            <a:tailEnd type="none" w="sm" len="sm"/>
          </a:ln>
        </p:spPr>
        <p:txBody>
          <a:bodyPr/>
          <a:lstStyle/>
          <a:p>
            <a:endParaRPr lang="en-AU"/>
          </a:p>
        </p:txBody>
      </p:sp>
      <p:sp>
        <p:nvSpPr>
          <p:cNvPr id="19" name="AutoShape 19"/>
          <p:cNvSpPr/>
          <p:nvPr/>
        </p:nvSpPr>
        <p:spPr>
          <a:xfrm>
            <a:off x="11731218" y="5490801"/>
            <a:ext cx="3094794" cy="0"/>
          </a:xfrm>
          <a:prstGeom prst="line">
            <a:avLst/>
          </a:prstGeom>
          <a:ln w="19050" cap="rnd">
            <a:solidFill>
              <a:srgbClr val="000000"/>
            </a:solidFill>
            <a:prstDash val="solid"/>
            <a:headEnd type="none" w="sm" len="sm"/>
            <a:tailEnd type="none" w="sm" len="sm"/>
          </a:ln>
        </p:spPr>
        <p:txBody>
          <a:bodyPr/>
          <a:lstStyle/>
          <a:p>
            <a:endParaRPr lang="en-AU"/>
          </a:p>
        </p:txBody>
      </p:sp>
      <p:sp>
        <p:nvSpPr>
          <p:cNvPr id="20" name="TextBox 20"/>
          <p:cNvSpPr txBox="1"/>
          <p:nvPr/>
        </p:nvSpPr>
        <p:spPr>
          <a:xfrm>
            <a:off x="1028700" y="9427845"/>
            <a:ext cx="16193039" cy="566435"/>
          </a:xfrm>
          <a:prstGeom prst="rect">
            <a:avLst/>
          </a:prstGeom>
        </p:spPr>
        <p:txBody>
          <a:bodyPr lIns="0" tIns="0" rIns="0" bIns="0" rtlCol="0" anchor="t">
            <a:spAutoFit/>
          </a:bodyPr>
          <a:lstStyle/>
          <a:p>
            <a:pPr marL="0" lvl="0" indent="0" algn="just">
              <a:lnSpc>
                <a:spcPts val="2050"/>
              </a:lnSpc>
              <a:spcBef>
                <a:spcPct val="0"/>
              </a:spcBef>
            </a:pPr>
            <a:r>
              <a:rPr lang="en-US" sz="2050">
                <a:solidFill>
                  <a:srgbClr val="000000"/>
                </a:solidFill>
                <a:latin typeface="Frutiger LT Std 2"/>
                <a:ea typeface="Frutiger LT Std 2"/>
                <a:cs typeface="Frutiger LT Std 2"/>
                <a:sym typeface="Frutiger LT Std 2"/>
              </a:rPr>
              <a:t>Although funding for this information session has been provided by the Australian Government, the material contained herein does not necessarily represent the views or policies of the Australian Government</a:t>
            </a:r>
          </a:p>
        </p:txBody>
      </p:sp>
      <p:sp>
        <p:nvSpPr>
          <p:cNvPr id="21" name="TextBox 21"/>
          <p:cNvSpPr txBox="1"/>
          <p:nvPr/>
        </p:nvSpPr>
        <p:spPr>
          <a:xfrm>
            <a:off x="1028700" y="9088755"/>
            <a:ext cx="7565351" cy="596331"/>
          </a:xfrm>
          <a:prstGeom prst="rect">
            <a:avLst/>
          </a:prstGeom>
        </p:spPr>
        <p:txBody>
          <a:bodyPr lIns="0" tIns="0" rIns="0" bIns="0" rtlCol="0" anchor="t">
            <a:spAutoFit/>
          </a:bodyPr>
          <a:lstStyle/>
          <a:p>
            <a:pPr algn="l">
              <a:lnSpc>
                <a:spcPts val="2100"/>
              </a:lnSpc>
            </a:pPr>
            <a:r>
              <a:rPr lang="en-US" sz="2100">
                <a:solidFill>
                  <a:srgbClr val="000000"/>
                </a:solidFill>
                <a:latin typeface="Frutiger LT Std 1"/>
                <a:ea typeface="Frutiger LT Std 1"/>
                <a:cs typeface="Frutiger LT Std 1"/>
                <a:sym typeface="Frutiger LT Std 1"/>
              </a:rPr>
              <a:t>Funded by the Department of Health, Disability and Ageing</a:t>
            </a:r>
          </a:p>
          <a:p>
            <a:pPr algn="l">
              <a:lnSpc>
                <a:spcPts val="2100"/>
              </a:lnSpc>
            </a:pPr>
            <a:endParaRPr lang="en-US" sz="2100">
              <a:solidFill>
                <a:srgbClr val="000000"/>
              </a:solidFill>
              <a:latin typeface="Frutiger LT Std 1"/>
              <a:ea typeface="Frutiger LT Std 1"/>
              <a:cs typeface="Frutiger LT Std 1"/>
              <a:sym typeface="Frutiger LT Std 1"/>
            </a:endParaRPr>
          </a:p>
        </p:txBody>
      </p:sp>
      <p:sp>
        <p:nvSpPr>
          <p:cNvPr id="22" name="AutoShape 22"/>
          <p:cNvSpPr/>
          <p:nvPr/>
        </p:nvSpPr>
        <p:spPr>
          <a:xfrm>
            <a:off x="-282420" y="8796338"/>
            <a:ext cx="18852841" cy="0"/>
          </a:xfrm>
          <a:prstGeom prst="line">
            <a:avLst/>
          </a:prstGeom>
          <a:ln w="28575" cap="rnd">
            <a:solidFill>
              <a:srgbClr val="000000"/>
            </a:solidFill>
            <a:prstDash val="solid"/>
            <a:headEnd type="none" w="sm" len="sm"/>
            <a:tailEnd type="none" w="sm" len="sm"/>
          </a:ln>
        </p:spPr>
        <p:txBody>
          <a:bodyPr/>
          <a:lstStyle/>
          <a:p>
            <a:endParaRPr lang="en-AU"/>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d44bfb-6f2e-4c43-9421-75710d40a7de">
      <Terms xmlns="http://schemas.microsoft.com/office/infopath/2007/PartnerControls"/>
    </lcf76f155ced4ddcb4097134ff3c332f>
    <TaxCatchAll xmlns="0beaaf97-45d9-4fcf-9f4f-25f9faa486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CACC01C4BD6B4FA49C1ECFFC31174A" ma:contentTypeVersion="16" ma:contentTypeDescription="Create a new document." ma:contentTypeScope="" ma:versionID="a26f5392b024ac2233cf52f8cab1bed9">
  <xsd:schema xmlns:xsd="http://www.w3.org/2001/XMLSchema" xmlns:xs="http://www.w3.org/2001/XMLSchema" xmlns:p="http://schemas.microsoft.com/office/2006/metadata/properties" xmlns:ns2="56d44bfb-6f2e-4c43-9421-75710d40a7de" xmlns:ns3="0beaaf97-45d9-4fcf-9f4f-25f9faa48669" targetNamespace="http://schemas.microsoft.com/office/2006/metadata/properties" ma:root="true" ma:fieldsID="fc7a942bbab2fdda9bfac0112e6cb1a6" ns2:_="" ns3:_="">
    <xsd:import namespace="56d44bfb-6f2e-4c43-9421-75710d40a7de"/>
    <xsd:import namespace="0beaaf97-45d9-4fcf-9f4f-25f9faa4866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d44bfb-6f2e-4c43-9421-75710d40a7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description=""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e8daa84-8c9d-452e-a23a-29f4e0f6632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beaaf97-45d9-4fcf-9f4f-25f9faa4866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4ce9a0c-86da-4988-ba78-e7def9f1602e}" ma:internalName="TaxCatchAll" ma:showField="CatchAllData" ma:web="0beaaf97-45d9-4fcf-9f4f-25f9faa48669">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BB92BC-E070-4ED2-961B-CA9B5D0937FA}">
  <ds:schemaRefs>
    <ds:schemaRef ds:uri="http://schemas.microsoft.com/sharepoint/v3/contenttype/forms"/>
  </ds:schemaRefs>
</ds:datastoreItem>
</file>

<file path=customXml/itemProps2.xml><?xml version="1.0" encoding="utf-8"?>
<ds:datastoreItem xmlns:ds="http://schemas.openxmlformats.org/officeDocument/2006/customXml" ds:itemID="{208131BE-FDCC-41CE-BE6F-66FD093D83EF}">
  <ds:schemaRefs>
    <ds:schemaRef ds:uri="http://schemas.microsoft.com/office/2006/metadata/properties"/>
    <ds:schemaRef ds:uri="http://schemas.microsoft.com/office/infopath/2007/PartnerControls"/>
    <ds:schemaRef ds:uri="56d44bfb-6f2e-4c43-9421-75710d40a7de"/>
    <ds:schemaRef ds:uri="0beaaf97-45d9-4fcf-9f4f-25f9faa48669"/>
  </ds:schemaRefs>
</ds:datastoreItem>
</file>

<file path=customXml/itemProps3.xml><?xml version="1.0" encoding="utf-8"?>
<ds:datastoreItem xmlns:ds="http://schemas.openxmlformats.org/officeDocument/2006/customXml" ds:itemID="{BEF02C76-B825-4035-9B39-9BB4A901EC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d44bfb-6f2e-4c43-9421-75710d40a7de"/>
    <ds:schemaRef ds:uri="0beaaf97-45d9-4fcf-9f4f-25f9faa486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13</TotalTime>
  <Words>370</Words>
  <Application>Microsoft Office PowerPoint</Application>
  <PresentationFormat>Custom</PresentationFormat>
  <Paragraphs>79</Paragraphs>
  <Slides>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Frutiger LT Std 2</vt:lpstr>
      <vt:lpstr>Poppins Bold</vt:lpstr>
      <vt:lpstr>Poppins</vt:lpstr>
      <vt:lpstr>Arial</vt:lpstr>
      <vt:lpstr>Frutiger LT Std 1</vt:lpstr>
      <vt:lpstr>Frutiger Light</vt:lpstr>
      <vt:lpstr>Poppins Bold Italics</vt:lpstr>
      <vt:lpstr>Calibri</vt:lpstr>
      <vt:lpstr>Frutiger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Grief through a cultural lens</dc:title>
  <cp:lastModifiedBy>Vandana Rathore</cp:lastModifiedBy>
  <cp:revision>3</cp:revision>
  <dcterms:created xsi:type="dcterms:W3CDTF">2006-08-16T00:00:00Z</dcterms:created>
  <dcterms:modified xsi:type="dcterms:W3CDTF">2026-06-23T23:16:38Z</dcterms:modified>
  <dc:identifier>DAHNVjPqXY8</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0x01010032CACC01C4BD6B4FA49C1ECFFC31174A</vt:lpwstr>
  </property>
  <property fmtid="{D5CDD505-2E9C-101B-9397-08002B2CF9AE}" pid="3" name="MediaServiceImageTags">
    <vt:lpwstr/>
  </property>
</Properties>
</file>